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50" r:id="rId2"/>
  </p:sldMasterIdLst>
  <p:notesMasterIdLst>
    <p:notesMasterId r:id="rId37"/>
  </p:notesMasterIdLst>
  <p:sldIdLst>
    <p:sldId id="275" r:id="rId3"/>
    <p:sldId id="385" r:id="rId4"/>
    <p:sldId id="310" r:id="rId5"/>
    <p:sldId id="467" r:id="rId6"/>
    <p:sldId id="469" r:id="rId7"/>
    <p:sldId id="280" r:id="rId8"/>
    <p:sldId id="471" r:id="rId9"/>
    <p:sldId id="470" r:id="rId10"/>
    <p:sldId id="492" r:id="rId11"/>
    <p:sldId id="463" r:id="rId12"/>
    <p:sldId id="472" r:id="rId13"/>
    <p:sldId id="486" r:id="rId14"/>
    <p:sldId id="487" r:id="rId15"/>
    <p:sldId id="488" r:id="rId16"/>
    <p:sldId id="493" r:id="rId17"/>
    <p:sldId id="391" r:id="rId18"/>
    <p:sldId id="392" r:id="rId19"/>
    <p:sldId id="318" r:id="rId20"/>
    <p:sldId id="317" r:id="rId21"/>
    <p:sldId id="495" r:id="rId22"/>
    <p:sldId id="388" r:id="rId23"/>
    <p:sldId id="466" r:id="rId24"/>
    <p:sldId id="387" r:id="rId25"/>
    <p:sldId id="390" r:id="rId26"/>
    <p:sldId id="491" r:id="rId27"/>
    <p:sldId id="462" r:id="rId28"/>
    <p:sldId id="386" r:id="rId29"/>
    <p:sldId id="459" r:id="rId30"/>
    <p:sldId id="460" r:id="rId31"/>
    <p:sldId id="461" r:id="rId32"/>
    <p:sldId id="344" r:id="rId33"/>
    <p:sldId id="483" r:id="rId34"/>
    <p:sldId id="484" r:id="rId35"/>
    <p:sldId id="485" r:id="rId3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ch, Jennifer" initials="LJ" lastIdx="9" clrIdx="0">
    <p:extLst>
      <p:ext uri="{19B8F6BF-5375-455C-9EA6-DF929625EA0E}">
        <p15:presenceInfo xmlns:p15="http://schemas.microsoft.com/office/powerpoint/2012/main" userId="S::JLEACH@FTC.GOV::10a0ac57-2993-4e28-956d-5f99e856bce9" providerId="AD"/>
      </p:ext>
    </p:extLst>
  </p:cmAuthor>
  <p:cmAuthor id="2" name="Gressin, Seena" initials="GS" lastIdx="6" clrIdx="1">
    <p:extLst>
      <p:ext uri="{19B8F6BF-5375-455C-9EA6-DF929625EA0E}">
        <p15:presenceInfo xmlns:p15="http://schemas.microsoft.com/office/powerpoint/2012/main" userId="S::sgressin@ftc.gov::3614df57-4120-424b-a62d-c5fddce1ca6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6E23"/>
    <a:srgbClr val="FFF0C4"/>
    <a:srgbClr val="4770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8794" autoAdjust="0"/>
  </p:normalViewPr>
  <p:slideViewPr>
    <p:cSldViewPr>
      <p:cViewPr varScale="1">
        <p:scale>
          <a:sx n="52" d="100"/>
          <a:sy n="52" d="100"/>
        </p:scale>
        <p:origin x="170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76177-419D-4BB0-BA8E-607C24441EB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E3E3C-9F47-4E9D-8C71-F9B1357F7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44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b="0" i="0" dirty="0">
              <a:solidFill>
                <a:srgbClr val="666D72"/>
              </a:solidFill>
              <a:effectLst/>
              <a:latin typeface="La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2423-6154-493D-AF14-66F4543BB4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2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2423-6154-493D-AF14-66F4543BB4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94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2423-6154-493D-AF14-66F4543BB4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93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2423-6154-493D-AF14-66F4543BB4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15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E3E3C-9F47-4E9D-8C71-F9B1357F73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51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E3E3C-9F47-4E9D-8C71-F9B1357F73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47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2423-6154-493D-AF14-66F4543BB4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94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2423-6154-493D-AF14-66F4543BB4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896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2423-6154-493D-AF14-66F4543BB4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72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2423-6154-493D-AF14-66F4543BB4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186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2423-6154-493D-AF14-66F4543BB4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75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B2423-6154-493D-AF14-66F4543BB4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663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2423-6154-493D-AF14-66F4543BB4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490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spc="-25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B2423-6154-493D-AF14-66F4543BB4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457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B2423-6154-493D-AF14-66F4543BB4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1564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B2423-6154-493D-AF14-66F4543BB4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4191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spc="-25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B2423-6154-493D-AF14-66F4543BB4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100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B2423-6154-493D-AF14-66F4543BB4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100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2423-6154-493D-AF14-66F4543BB4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173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B2423-6154-493D-AF14-66F4543BB4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5764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B2423-6154-493D-AF14-66F4543BB4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179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2800" b="0" i="0" dirty="0">
              <a:solidFill>
                <a:srgbClr val="202124"/>
              </a:solidFill>
              <a:effectLst/>
              <a:latin typeface="Roboto" panose="020B06040202020202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B2423-6154-493D-AF14-66F4543BB4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34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2423-6154-493D-AF14-66F4543BB4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69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2800" b="0" i="0" dirty="0">
              <a:solidFill>
                <a:srgbClr val="202124"/>
              </a:solidFill>
              <a:effectLst/>
              <a:latin typeface="Roboto" panose="020B06040202020202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B2423-6154-493D-AF14-66F4543BB4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5926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2423-6154-493D-AF14-66F4543BB4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088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2423-6154-493D-AF14-66F4543BB4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163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B2423-6154-493D-AF14-66F4543BB4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3031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B2423-6154-493D-AF14-66F4543BB4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252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E3E3C-9F47-4E9D-8C71-F9B1357F73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31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B2423-6154-493D-AF14-66F4543BB4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623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E3E3C-9F47-4E9D-8C71-F9B1357F73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5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B2423-6154-493D-AF14-66F4543BB4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084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E3E3C-9F47-4E9D-8C71-F9B1357F73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06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B2423-6154-493D-AF14-66F4543BB4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98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52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Tre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B0603B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366818" y="1137827"/>
            <a:ext cx="6410364" cy="286784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347" y="3281149"/>
            <a:ext cx="4248851" cy="250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1"/>
            <a:ext cx="9144574" cy="51431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194" y="232813"/>
            <a:ext cx="3017612" cy="81078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40645"/>
            <a:ext cx="9144000" cy="20706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20000">
                <a:srgbClr val="B0603B"/>
              </a:gs>
              <a:gs pos="80000">
                <a:srgbClr val="B0603B"/>
              </a:gs>
              <a:gs pos="50000">
                <a:srgbClr val="B0603B"/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>
          <a:xfrm>
            <a:off x="1254748" y="1492733"/>
            <a:ext cx="6634505" cy="12684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3125225"/>
            <a:ext cx="9144000" cy="1128413"/>
          </a:xfrm>
          <a:prstGeom prst="rect">
            <a:avLst/>
          </a:prstGeom>
          <a:solidFill>
            <a:srgbClr val="7F7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2039541" y="3434041"/>
            <a:ext cx="5064919" cy="510779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 marL="0" indent="0" algn="ctr">
              <a:buNone/>
              <a:defRPr sz="15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2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2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2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2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Presenter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Email, Phone</a:t>
            </a:r>
          </a:p>
        </p:txBody>
      </p:sp>
    </p:spTree>
    <p:extLst>
      <p:ext uri="{BB962C8B-B14F-4D97-AF65-F5344CB8AC3E}">
        <p14:creationId xmlns:p14="http://schemas.microsoft.com/office/powerpoint/2010/main" val="2347615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Slide Ti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"/>
            <a:ext cx="9144001" cy="5143500"/>
          </a:xfrm>
          <a:prstGeom prst="rect">
            <a:avLst/>
          </a:prstGeom>
          <a:solidFill>
            <a:srgbClr val="B0603B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482" y="2784208"/>
            <a:ext cx="1697285" cy="2442929"/>
          </a:xfrm>
          <a:prstGeom prst="rect">
            <a:avLst/>
          </a:prstGeom>
        </p:spPr>
      </p:pic>
      <p:sp>
        <p:nvSpPr>
          <p:cNvPr id="6" name="Title 12"/>
          <p:cNvSpPr>
            <a:spLocks noGrp="1"/>
          </p:cNvSpPr>
          <p:nvPr>
            <p:ph type="title" hasCustomPrompt="1"/>
          </p:nvPr>
        </p:nvSpPr>
        <p:spPr>
          <a:xfrm>
            <a:off x="1366818" y="1137827"/>
            <a:ext cx="6410364" cy="286784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81295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2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B0603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559254" y="273844"/>
            <a:ext cx="8025493" cy="76438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u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9254" y="1119187"/>
            <a:ext cx="3848440" cy="3674270"/>
          </a:xfrm>
          <a:prstGeom prst="roundRect">
            <a:avLst>
              <a:gd name="adj" fmla="val 4613"/>
            </a:avLst>
          </a:prstGeom>
          <a:solidFill>
            <a:schemeClr val="bg1"/>
          </a:solidFill>
          <a:effectLst/>
        </p:spPr>
        <p:txBody>
          <a:bodyPr anchor="t"/>
          <a:lstStyle>
            <a:lvl1pPr marL="205740" marR="0" indent="-20574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B0603B"/>
              </a:buClr>
              <a:buSzTx/>
              <a:buFont typeface="Arial" panose="020B0604020202020204" pitchFamily="34" charset="0"/>
              <a:buChar char="•"/>
              <a:tabLst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List item</a:t>
            </a:r>
          </a:p>
          <a:p>
            <a:pPr marL="205740" marR="0" lvl="0" indent="-20574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B0603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List item</a:t>
            </a:r>
          </a:p>
          <a:p>
            <a:pPr marL="205740" marR="0" lvl="0" indent="-20574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B0603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List item</a:t>
            </a:r>
          </a:p>
          <a:p>
            <a:pPr marL="205740" marR="0" lvl="0" indent="-20574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B0603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List item</a:t>
            </a:r>
          </a:p>
          <a:p>
            <a:pPr marL="205740" marR="0" lvl="0" indent="-20574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B0603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List item</a:t>
            </a:r>
          </a:p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736307" y="1119187"/>
            <a:ext cx="3848440" cy="3674270"/>
          </a:xfrm>
          <a:prstGeom prst="roundRect">
            <a:avLst>
              <a:gd name="adj" fmla="val 4613"/>
            </a:avLst>
          </a:prstGeom>
          <a:solidFill>
            <a:schemeClr val="bg1"/>
          </a:solidFill>
          <a:effectLst/>
        </p:spPr>
        <p:txBody>
          <a:bodyPr anchor="t"/>
          <a:lstStyle>
            <a:lvl1pPr marL="205740" marR="0" indent="-20574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B0603B"/>
              </a:buClr>
              <a:buSzTx/>
              <a:buFont typeface="Arial" panose="020B0604020202020204" pitchFamily="34" charset="0"/>
              <a:buChar char="•"/>
              <a:tabLst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List item</a:t>
            </a:r>
          </a:p>
          <a:p>
            <a:pPr marL="205740" marR="0" lvl="0" indent="-20574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B0603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List item</a:t>
            </a:r>
          </a:p>
          <a:p>
            <a:pPr marL="205740" marR="0" lvl="0" indent="-20574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B0603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List item</a:t>
            </a:r>
          </a:p>
          <a:p>
            <a:pPr marL="205740" marR="0" lvl="0" indent="-20574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B0603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List item</a:t>
            </a:r>
          </a:p>
          <a:p>
            <a:pPr marL="205740" marR="0" lvl="0" indent="-20574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B0603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List item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158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B0603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559254" y="273844"/>
            <a:ext cx="8025493" cy="76438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u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88281" y="1312068"/>
            <a:ext cx="6167438" cy="3473054"/>
          </a:xfrm>
          <a:prstGeom prst="rect">
            <a:avLst/>
          </a:prstGeom>
          <a:solidFill>
            <a:schemeClr val="bg2"/>
          </a:solidFill>
          <a:ln>
            <a:solidFill>
              <a:srgbClr val="908475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18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B0603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559254" y="273844"/>
            <a:ext cx="8025493" cy="76438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u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Picture Placeholder 17"/>
          <p:cNvSpPr>
            <a:spLocks noGrp="1"/>
          </p:cNvSpPr>
          <p:nvPr>
            <p:ph type="pic" sz="quarter" idx="11" hasCustomPrompt="1"/>
          </p:nvPr>
        </p:nvSpPr>
        <p:spPr>
          <a:xfrm>
            <a:off x="5548993" y="1312069"/>
            <a:ext cx="3035753" cy="2013857"/>
          </a:xfrm>
          <a:prstGeom prst="roundRect">
            <a:avLst/>
          </a:prstGeom>
          <a:solidFill>
            <a:schemeClr val="bg2"/>
          </a:solidFill>
          <a:ln>
            <a:solidFill>
              <a:srgbClr val="908475"/>
            </a:solidFill>
          </a:ln>
        </p:spPr>
        <p:txBody>
          <a:bodyPr tIns="2926080" anchor="ctr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image icon to add graphic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59254" y="1219200"/>
            <a:ext cx="4049618" cy="3646715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205740" marR="0" indent="-20574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B0603B"/>
              </a:buClr>
              <a:buSzTx/>
              <a:buFont typeface="Arial" panose="020B0604020202020204" pitchFamily="34" charset="0"/>
              <a:buChar char="•"/>
              <a:tabLst/>
              <a:defRPr sz="2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11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1"/>
            <a:ext cx="9144574" cy="51431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194" y="232813"/>
            <a:ext cx="3017612" cy="81078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254749" y="1442050"/>
            <a:ext cx="6634503" cy="208111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endParaRPr lang="en-US" sz="1350" dirty="0"/>
          </a:p>
        </p:txBody>
      </p:sp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>
          <a:xfrm>
            <a:off x="1254748" y="1485592"/>
            <a:ext cx="6634505" cy="12684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2039541" y="2710542"/>
            <a:ext cx="5064919" cy="793433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 marL="0" indent="0" algn="ctr">
              <a:buNone/>
              <a:defRPr sz="31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2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2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2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2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254749" y="3523169"/>
            <a:ext cx="6634504" cy="1128413"/>
          </a:xfrm>
          <a:prstGeom prst="rect">
            <a:avLst/>
          </a:prstGeom>
          <a:solidFill>
            <a:srgbClr val="477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 userDrawn="1"/>
        </p:nvSpPr>
        <p:spPr>
          <a:xfrm>
            <a:off x="1254748" y="1172345"/>
            <a:ext cx="6634504" cy="301406"/>
          </a:xfrm>
          <a:prstGeom prst="rect">
            <a:avLst/>
          </a:prstGeom>
          <a:solidFill>
            <a:srgbClr val="FFF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2039826" y="1151530"/>
            <a:ext cx="5064919" cy="291263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25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25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25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25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2039541" y="3831985"/>
            <a:ext cx="5064919" cy="510779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 marL="0" indent="0" algn="ctr">
              <a:buNone/>
              <a:defRPr sz="15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2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2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2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2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Presenter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Email, Phone</a:t>
            </a:r>
          </a:p>
        </p:txBody>
      </p:sp>
    </p:spTree>
    <p:extLst>
      <p:ext uri="{BB962C8B-B14F-4D97-AF65-F5344CB8AC3E}">
        <p14:creationId xmlns:p14="http://schemas.microsoft.com/office/powerpoint/2010/main" val="10702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>
            <a:lvl1pPr>
              <a:buClr>
                <a:srgbClr val="B36E23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9350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buClr>
                <a:srgbClr val="B36E23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buClr>
                <a:srgbClr val="B36E23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268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18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ndscape graphi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B0603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8312" y="358804"/>
            <a:ext cx="7307376" cy="4425893"/>
          </a:xfrm>
          <a:prstGeom prst="rect">
            <a:avLst/>
          </a:prstGeom>
          <a:solidFill>
            <a:schemeClr val="bg2"/>
          </a:solidFill>
          <a:ln>
            <a:solidFill>
              <a:srgbClr val="908475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5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Rounded Rect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B0603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559254" y="273844"/>
            <a:ext cx="8025493" cy="76438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u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60390" y="1403748"/>
            <a:ext cx="4823222" cy="2831306"/>
          </a:xfrm>
          <a:prstGeom prst="roundRect">
            <a:avLst/>
          </a:prstGeom>
          <a:solidFill>
            <a:schemeClr val="bg1"/>
          </a:solidFill>
          <a:effectLst>
            <a:outerShdw dist="177800" dir="2700000" algn="tl" rotWithShape="0">
              <a:srgbClr val="B0603B">
                <a:alpha val="50000"/>
              </a:srgbClr>
            </a:outerShdw>
          </a:effectLst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8883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1"/>
            <a:ext cx="9144574" cy="51431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194" y="232813"/>
            <a:ext cx="3017612" cy="81078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254749" y="1442050"/>
            <a:ext cx="6634503" cy="217200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endParaRPr lang="en-US" sz="1350" dirty="0"/>
          </a:p>
        </p:txBody>
      </p:sp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>
          <a:xfrm>
            <a:off x="1254748" y="1485592"/>
            <a:ext cx="6634505" cy="12684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2039541" y="2710542"/>
            <a:ext cx="5064919" cy="793433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 marL="0" indent="0" algn="ctr">
              <a:buNone/>
              <a:defRPr sz="31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2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2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2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2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254749" y="3523169"/>
            <a:ext cx="6634504" cy="1128413"/>
          </a:xfrm>
          <a:prstGeom prst="rect">
            <a:avLst/>
          </a:prstGeom>
          <a:solidFill>
            <a:srgbClr val="7F7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 userDrawn="1"/>
        </p:nvSpPr>
        <p:spPr>
          <a:xfrm>
            <a:off x="1254749" y="1133271"/>
            <a:ext cx="6634504" cy="301406"/>
          </a:xfrm>
          <a:prstGeom prst="rect">
            <a:avLst/>
          </a:prstGeom>
          <a:gradFill flip="none" rotWithShape="1">
            <a:gsLst>
              <a:gs pos="0">
                <a:srgbClr val="B0603B">
                  <a:alpha val="0"/>
                </a:srgbClr>
              </a:gs>
              <a:gs pos="20000">
                <a:srgbClr val="B0603B"/>
              </a:gs>
              <a:gs pos="80000">
                <a:srgbClr val="B0603B"/>
              </a:gs>
              <a:gs pos="50000">
                <a:srgbClr val="B0603B"/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2039826" y="1151530"/>
            <a:ext cx="5064919" cy="291263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25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25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25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25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2039541" y="3831985"/>
            <a:ext cx="5064919" cy="510779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 marL="0" indent="0" algn="ctr">
              <a:buNone/>
              <a:defRPr sz="15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2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2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2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2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Presenter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Email, Phone</a:t>
            </a:r>
          </a:p>
        </p:txBody>
      </p:sp>
    </p:spTree>
    <p:extLst>
      <p:ext uri="{BB962C8B-B14F-4D97-AF65-F5344CB8AC3E}">
        <p14:creationId xmlns:p14="http://schemas.microsoft.com/office/powerpoint/2010/main" val="79347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B0603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14528" y="358804"/>
            <a:ext cx="3914945" cy="4425893"/>
          </a:xfrm>
          <a:prstGeom prst="rect">
            <a:avLst/>
          </a:prstGeom>
          <a:solidFill>
            <a:schemeClr val="bg2"/>
          </a:solidFill>
          <a:ln>
            <a:solidFill>
              <a:srgbClr val="908475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16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94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334000" y="4781550"/>
            <a:ext cx="3657600" cy="2681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Trade Commission  •  </a:t>
            </a:r>
            <a:r>
              <a:rPr lang="en-US" sz="1200" dirty="0">
                <a:solidFill>
                  <a:srgbClr val="B36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IdentityTheft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.gov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228600" y="4857750"/>
            <a:ext cx="5410200" cy="115774"/>
          </a:xfrm>
          <a:prstGeom prst="rect">
            <a:avLst/>
          </a:prstGeom>
          <a:gradFill>
            <a:gsLst>
              <a:gs pos="0">
                <a:srgbClr val="FFF0C4"/>
              </a:gs>
              <a:gs pos="71000">
                <a:srgbClr val="D4AE84"/>
              </a:gs>
              <a:gs pos="100000">
                <a:schemeClr val="bg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0420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7" r:id="rId3"/>
    <p:sldLayoutId id="2147483676" r:id="rId4"/>
    <p:sldLayoutId id="2147483683" r:id="rId5"/>
    <p:sldLayoutId id="2147483663" r:id="rId6"/>
    <p:sldLayoutId id="2147483670" r:id="rId7"/>
    <p:sldLayoutId id="2147483671" r:id="rId8"/>
    <p:sldLayoutId id="2147483675" r:id="rId9"/>
    <p:sldLayoutId id="2147483684" r:id="rId10"/>
    <p:sldLayoutId id="2147483685" r:id="rId11"/>
    <p:sldLayoutId id="2147483686" r:id="rId12"/>
    <p:sldLayoutId id="2147483688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B36E2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slaughter@ftc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nualcreditreport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tc.gov/credi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identitytheft.gov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1657351"/>
            <a:ext cx="6629400" cy="1676400"/>
          </a:xfrm>
        </p:spPr>
        <p:txBody>
          <a:bodyPr>
            <a:noAutofit/>
          </a:bodyPr>
          <a:lstStyle/>
          <a:p>
            <a:r>
              <a:rPr lang="en-US" sz="3600" b="1" dirty="0"/>
              <a:t>Identity Theft </a:t>
            </a:r>
            <a:br>
              <a:rPr lang="en-US" sz="3600" b="1" dirty="0"/>
            </a:br>
            <a:r>
              <a:rPr lang="en-US" sz="3600" b="1" dirty="0"/>
              <a:t>&amp;</a:t>
            </a:r>
            <a:br>
              <a:rPr lang="en-US" sz="3600" b="1" dirty="0"/>
            </a:br>
            <a:r>
              <a:rPr lang="en-US" sz="3600" b="1" dirty="0"/>
              <a:t>FTC Resources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39826" y="1162415"/>
            <a:ext cx="5064919" cy="2912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October 19, 2022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039541" y="3547518"/>
            <a:ext cx="5064919" cy="1068025"/>
          </a:xfrm>
        </p:spPr>
        <p:txBody>
          <a:bodyPr/>
          <a:lstStyle/>
          <a:p>
            <a:r>
              <a:rPr lang="en-US" dirty="0"/>
              <a:t>Kelle Slaughter</a:t>
            </a:r>
          </a:p>
          <a:p>
            <a:r>
              <a:rPr lang="en-US" dirty="0"/>
              <a:t>Identity Theft Program Manager</a:t>
            </a:r>
          </a:p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kslaughter@ftc.gov</a:t>
            </a:r>
            <a:r>
              <a:rPr lang="en-US" dirty="0"/>
              <a:t> | 214-979-9377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955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109" y="895350"/>
            <a:ext cx="7243782" cy="2867846"/>
          </a:xfrm>
        </p:spPr>
        <p:txBody>
          <a:bodyPr>
            <a:normAutofit/>
          </a:bodyPr>
          <a:lstStyle/>
          <a:p>
            <a:r>
              <a:rPr lang="en-US" sz="4000" b="1" dirty="0"/>
              <a:t>Fraud &amp; Identity Theft Trends</a:t>
            </a:r>
          </a:p>
        </p:txBody>
      </p:sp>
    </p:spTree>
    <p:extLst>
      <p:ext uri="{BB962C8B-B14F-4D97-AF65-F5344CB8AC3E}">
        <p14:creationId xmlns:p14="http://schemas.microsoft.com/office/powerpoint/2010/main" val="1901936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253" y="133350"/>
            <a:ext cx="8025493" cy="76438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B36E23"/>
                </a:solidFill>
              </a:rPr>
              <a:t>Government Imposter Scams</a:t>
            </a:r>
            <a:endParaRPr lang="en-US" sz="3200" dirty="0">
              <a:solidFill>
                <a:srgbClr val="B36E23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B454DF-B82B-45D8-9691-7E1F561EAA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1123950"/>
            <a:ext cx="5310776" cy="3672973"/>
          </a:xfrm>
        </p:spPr>
        <p:txBody>
          <a:bodyPr>
            <a:normAutofit/>
          </a:bodyPr>
          <a:lstStyle/>
          <a:p>
            <a:pPr marL="257175" indent="-257175" defTabSz="6858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Scammers call, text, email, etc.</a:t>
            </a:r>
          </a:p>
          <a:p>
            <a:pPr marL="257175" indent="-257175" defTabSz="6858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defTabSz="6858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Request personal information or money</a:t>
            </a:r>
          </a:p>
          <a:p>
            <a:pPr marL="257175" indent="-257175" defTabSz="6858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defTabSz="6858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Demand gift cards, wire transfers or cryptocurrency</a:t>
            </a:r>
          </a:p>
          <a:p>
            <a:pPr defTabSz="685800"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defTabSz="6858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threats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8AF033-24DD-4952-BE9C-C0BD68BBD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294" y="1340643"/>
            <a:ext cx="2642843" cy="222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00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253" y="130969"/>
            <a:ext cx="8025493" cy="76438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B36E23"/>
                </a:solidFill>
              </a:rPr>
              <a:t>Avoid Government Imposter Scams</a:t>
            </a:r>
            <a:endParaRPr lang="en-US" sz="3200" dirty="0">
              <a:solidFill>
                <a:srgbClr val="B36E2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7FB5B-2C4D-433D-AB09-E22A0D1C67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253" y="742950"/>
            <a:ext cx="8203746" cy="4109358"/>
          </a:xfrm>
          <a:prstGeom prst="round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HANG UP!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not trust caller ID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Check with the real government agency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Never pay by gift card, wire transfer, cash, or cryptocurrency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Report imposter scams to FTC at </a:t>
            </a:r>
            <a:r>
              <a:rPr lang="en-US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ReportFraud.ftc.gov</a:t>
            </a:r>
            <a:endParaRPr lang="en-US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696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CF92E-E4FF-4DC9-882A-3CDB19523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B36E23"/>
                </a:solidFill>
              </a:rPr>
              <a:t>Credit Card Fraud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F8F309-7754-4620-BD8D-7C67E31F4D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253" y="1038225"/>
            <a:ext cx="3574081" cy="340995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Credit card fraud is the unauthorized use of a credit or debit card, or similar payment tool (ACH, EFT, recurring charge, etc.), to fraudulently obtain money or property. 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8F1F31-E439-43A8-8DEA-7E5A555EF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564821"/>
            <a:ext cx="4624405" cy="201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28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DFDA5-B0A5-4471-BB35-B5E492E90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37" y="30450"/>
            <a:ext cx="8025493" cy="76438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B36E23"/>
                </a:solidFill>
              </a:rPr>
              <a:t>Avoid Credit and Debit Card Fraud</a:t>
            </a:r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34210B-A05B-4957-BD4A-5CF85B1C3F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0538" y="905528"/>
            <a:ext cx="8699046" cy="427904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800" dirty="0"/>
              <a:t>Use credit not debit, when possible.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sz="280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800" dirty="0"/>
              <a:t>Use ATMs inside bank (pay inside at gas stations), when possible.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sz="280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800" dirty="0"/>
              <a:t>Cover the keypad when entering PIN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sz="280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800" dirty="0"/>
              <a:t>Watch statements carefully.  Report anything suspicious ASAP.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sz="2800" i="0" u="none" strike="noStrike" baseline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800" i="0" u="none" strike="noStrike" baseline="0" dirty="0">
                <a:solidFill>
                  <a:srgbClr val="000000"/>
                </a:solidFill>
              </a:rPr>
              <a:t>Don't email financial information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sz="2800" i="0" u="none" strike="noStrike" baseline="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Report the incident to FTC</a:t>
            </a:r>
            <a:endParaRPr lang="en-US" sz="2800" i="0" u="none" strike="noStrike" baseline="0" dirty="0">
              <a:solidFill>
                <a:srgbClr val="000000"/>
              </a:solidFill>
            </a:endParaRPr>
          </a:p>
          <a:p>
            <a:pPr>
              <a:spcAft>
                <a:spcPts val="0"/>
              </a:spcAft>
            </a:pPr>
            <a:endParaRPr lang="en-US" i="0" u="none" strike="noStrike" baseline="0" dirty="0">
              <a:solidFill>
                <a:srgbClr val="404040"/>
              </a:solidFill>
            </a:endParaRPr>
          </a:p>
          <a:p>
            <a:endParaRPr lang="en-US" sz="2400" dirty="0"/>
          </a:p>
          <a:p>
            <a:pPr>
              <a:spcAft>
                <a:spcPts val="0"/>
              </a:spcAft>
            </a:pPr>
            <a:endParaRPr lang="en-US" i="0" u="none" strike="noStrike" baseline="0" dirty="0">
              <a:solidFill>
                <a:srgbClr val="40404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390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37827"/>
            <a:ext cx="5728543" cy="2867846"/>
          </a:xfrm>
        </p:spPr>
        <p:txBody>
          <a:bodyPr>
            <a:normAutofit/>
          </a:bodyPr>
          <a:lstStyle/>
          <a:p>
            <a:r>
              <a:rPr lang="en-US" sz="4000" b="1" dirty="0"/>
              <a:t>Avoid Identity Theft</a:t>
            </a:r>
          </a:p>
        </p:txBody>
      </p:sp>
    </p:spTree>
    <p:extLst>
      <p:ext uri="{BB962C8B-B14F-4D97-AF65-F5344CB8AC3E}">
        <p14:creationId xmlns:p14="http://schemas.microsoft.com/office/powerpoint/2010/main" val="2393997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253" y="175602"/>
            <a:ext cx="8025493" cy="76438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B36E23"/>
                </a:solidFill>
              </a:rPr>
              <a:t>Avoid Identity Theft: Offline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038225"/>
            <a:ext cx="4114800" cy="3547482"/>
          </a:xfrm>
        </p:spPr>
        <p:txBody>
          <a:bodyPr/>
          <a:lstStyle/>
          <a:p>
            <a:r>
              <a:rPr lang="en-US" sz="2400" dirty="0"/>
              <a:t>Clean out your wallet</a:t>
            </a:r>
          </a:p>
          <a:p>
            <a:r>
              <a:rPr lang="en-US" sz="2400" dirty="0"/>
              <a:t>Shred financial documents</a:t>
            </a:r>
          </a:p>
          <a:p>
            <a:r>
              <a:rPr lang="en-US" sz="2400" dirty="0"/>
              <a:t>Don’t share personal info when someone asks</a:t>
            </a:r>
          </a:p>
          <a:p>
            <a:r>
              <a:rPr lang="en-US" sz="2400" dirty="0"/>
              <a:t>Keep your info safe at home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736307" y="1038225"/>
            <a:ext cx="3950493" cy="3547481"/>
          </a:xfrm>
        </p:spPr>
        <p:txBody>
          <a:bodyPr/>
          <a:lstStyle/>
          <a:p>
            <a:r>
              <a:rPr lang="en-US" sz="2400" dirty="0"/>
              <a:t>Check the mail as soon as you can</a:t>
            </a:r>
          </a:p>
          <a:p>
            <a:r>
              <a:rPr lang="en-US" sz="2400" dirty="0"/>
              <a:t>Monitor your accounts and financial statements</a:t>
            </a:r>
          </a:p>
          <a:p>
            <a:r>
              <a:rPr lang="en-US" sz="2400" dirty="0"/>
              <a:t>Get your free credit report: </a:t>
            </a:r>
            <a:r>
              <a:rPr lang="en-US" sz="2400" dirty="0">
                <a:hlinkClick r:id="rId3"/>
              </a:rPr>
              <a:t>AnnualCreditReport.com</a:t>
            </a:r>
            <a:r>
              <a:rPr lang="en-US" sz="2400" dirty="0"/>
              <a:t> </a:t>
            </a:r>
          </a:p>
          <a:p>
            <a:r>
              <a:rPr lang="en-US" sz="2400" dirty="0"/>
              <a:t>Consider a credit freeze</a:t>
            </a:r>
          </a:p>
        </p:txBody>
      </p:sp>
    </p:spTree>
    <p:extLst>
      <p:ext uri="{BB962C8B-B14F-4D97-AF65-F5344CB8AC3E}">
        <p14:creationId xmlns:p14="http://schemas.microsoft.com/office/powerpoint/2010/main" val="2013488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254" y="209550"/>
            <a:ext cx="8025493" cy="76438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B36E23"/>
                </a:solidFill>
              </a:rPr>
              <a:t>Avoid Identity Theft: Online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59253" y="1200150"/>
            <a:ext cx="3848441" cy="3505200"/>
          </a:xfrm>
        </p:spPr>
        <p:txBody>
          <a:bodyPr/>
          <a:lstStyle/>
          <a:p>
            <a:r>
              <a:rPr lang="en-US" sz="2400" dirty="0"/>
              <a:t>Use strong passwords</a:t>
            </a:r>
          </a:p>
          <a:p>
            <a:r>
              <a:rPr lang="en-US" sz="2400" dirty="0"/>
              <a:t>Use multifactor authentication</a:t>
            </a:r>
          </a:p>
          <a:p>
            <a:r>
              <a:rPr lang="en-US" sz="2400" dirty="0"/>
              <a:t>Keep your security software up to date</a:t>
            </a:r>
          </a:p>
          <a:p>
            <a:r>
              <a:rPr lang="en-US" sz="2400" dirty="0"/>
              <a:t>Keep your operating system updated, too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736307" y="1200150"/>
            <a:ext cx="3848440" cy="3505200"/>
          </a:xfrm>
        </p:spPr>
        <p:txBody>
          <a:bodyPr/>
          <a:lstStyle/>
          <a:p>
            <a:r>
              <a:rPr lang="en-US" sz="2400" dirty="0"/>
              <a:t>Don’t click links in emails or texts that come out of the blue</a:t>
            </a:r>
          </a:p>
          <a:p>
            <a:r>
              <a:rPr lang="en-US" sz="2400" dirty="0"/>
              <a:t>Before you pay: is your connection secure?</a:t>
            </a:r>
          </a:p>
        </p:txBody>
      </p:sp>
    </p:spTree>
    <p:extLst>
      <p:ext uri="{BB962C8B-B14F-4D97-AF65-F5344CB8AC3E}">
        <p14:creationId xmlns:p14="http://schemas.microsoft.com/office/powerpoint/2010/main" val="4177302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254" y="34529"/>
            <a:ext cx="8025493" cy="76438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B36E23"/>
                </a:solidFill>
              </a:rPr>
              <a:t>AnnualCreditReport.com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798910"/>
            <a:ext cx="4026694" cy="392787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Watch for</a:t>
            </a:r>
          </a:p>
          <a:p>
            <a:r>
              <a:rPr lang="en-US" sz="2400" dirty="0"/>
              <a:t>Incorrect name, address, SSN</a:t>
            </a:r>
          </a:p>
          <a:p>
            <a:r>
              <a:rPr lang="en-US" sz="2400" dirty="0"/>
              <a:t>Unknown accounts</a:t>
            </a:r>
          </a:p>
          <a:p>
            <a:r>
              <a:rPr lang="en-US" sz="2400" dirty="0"/>
              <a:t>Unknown balances on current accounts</a:t>
            </a:r>
          </a:p>
          <a:p>
            <a:r>
              <a:rPr lang="en-US" sz="2400" dirty="0"/>
              <a:t>High volume of inquiries from companies you have not contacted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736307" y="798910"/>
            <a:ext cx="3848440" cy="392787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Action steps</a:t>
            </a:r>
          </a:p>
          <a:p>
            <a:r>
              <a:rPr lang="en-US" sz="2400" dirty="0"/>
              <a:t>Review your report from each credit bureau often</a:t>
            </a:r>
          </a:p>
          <a:p>
            <a:r>
              <a:rPr lang="en-US" sz="2400" dirty="0"/>
              <a:t>Contact them to fix any mistakes (Learn more: </a:t>
            </a:r>
            <a:r>
              <a:rPr lang="en-US" sz="2400" dirty="0">
                <a:hlinkClick r:id="rId3"/>
              </a:rPr>
              <a:t>ftc.gov/credit</a:t>
            </a:r>
            <a:r>
              <a:rPr lang="en-US" sz="2400" dirty="0"/>
              <a:t>) </a:t>
            </a:r>
          </a:p>
          <a:p>
            <a:r>
              <a:rPr lang="en-US" sz="2400" dirty="0"/>
              <a:t>Suspect identity theft? Take action at </a:t>
            </a:r>
            <a:r>
              <a:rPr lang="en-US" sz="2400" dirty="0">
                <a:hlinkClick r:id="rId4"/>
              </a:rPr>
              <a:t>IdentityTheft.gov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601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64" y="133350"/>
            <a:ext cx="7023871" cy="4542186"/>
          </a:xfrm>
        </p:spPr>
      </p:pic>
    </p:spTree>
    <p:extLst>
      <p:ext uri="{BB962C8B-B14F-4D97-AF65-F5344CB8AC3E}">
        <p14:creationId xmlns:p14="http://schemas.microsoft.com/office/powerpoint/2010/main" val="762216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A8787943-AAA3-4ABE-9D2F-454A1FCA1B7B}"/>
              </a:ext>
            </a:extLst>
          </p:cNvPr>
          <p:cNvSpPr txBox="1">
            <a:spLocks/>
          </p:cNvSpPr>
          <p:nvPr/>
        </p:nvSpPr>
        <p:spPr>
          <a:xfrm>
            <a:off x="1143000" y="1038225"/>
            <a:ext cx="7772402" cy="323931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Understanding Identity Theft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Fraud and Identity Theft Trends</a:t>
            </a:r>
          </a:p>
          <a:p>
            <a:pPr eaLnBrk="1" hangingPunct="1"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Reducing the Chances of Identity Theft</a:t>
            </a:r>
          </a:p>
          <a:p>
            <a:pPr eaLnBrk="1" hangingPunct="1"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Steps to Recover from Identity Theft</a:t>
            </a:r>
          </a:p>
          <a:p>
            <a:pPr eaLnBrk="1" hangingPunct="1"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FTC Resources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13617385-C9A2-412D-A45A-545087D84116}"/>
              </a:ext>
            </a:extLst>
          </p:cNvPr>
          <p:cNvSpPr txBox="1">
            <a:spLocks/>
          </p:cNvSpPr>
          <p:nvPr/>
        </p:nvSpPr>
        <p:spPr>
          <a:xfrm>
            <a:off x="559254" y="273844"/>
            <a:ext cx="8025493" cy="7643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B36E2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1" dirty="0"/>
              <a:t>What We’ll Cover . . .</a:t>
            </a:r>
          </a:p>
        </p:txBody>
      </p:sp>
    </p:spTree>
    <p:extLst>
      <p:ext uri="{BB962C8B-B14F-4D97-AF65-F5344CB8AC3E}">
        <p14:creationId xmlns:p14="http://schemas.microsoft.com/office/powerpoint/2010/main" val="1390623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IdentityTheft.gov</a:t>
            </a:r>
          </a:p>
        </p:txBody>
      </p:sp>
    </p:spTree>
    <p:extLst>
      <p:ext uri="{BB962C8B-B14F-4D97-AF65-F5344CB8AC3E}">
        <p14:creationId xmlns:p14="http://schemas.microsoft.com/office/powerpoint/2010/main" val="3155198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1AB75239-D046-4275-AA75-960A00C471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2326"/>
            <a:ext cx="8458200" cy="47244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14669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A8787943-AAA3-4ABE-9D2F-454A1FCA1B7B}"/>
              </a:ext>
            </a:extLst>
          </p:cNvPr>
          <p:cNvSpPr txBox="1">
            <a:spLocks/>
          </p:cNvSpPr>
          <p:nvPr/>
        </p:nvSpPr>
        <p:spPr>
          <a:xfrm>
            <a:off x="304798" y="1333499"/>
            <a:ext cx="8534400" cy="323931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b="1" u="sng" dirty="0">
                <a:solidFill>
                  <a:srgbClr val="B36E23"/>
                </a:solidFill>
                <a:ea typeface="Calibri" panose="020F0502020204030204" pitchFamily="34" charset="0"/>
              </a:rPr>
              <a:t>One-stop Resource</a:t>
            </a:r>
          </a:p>
          <a:p>
            <a:r>
              <a:rPr lang="en-US" sz="2600" dirty="0">
                <a:ea typeface="Calibri" panose="020F0502020204030204" pitchFamily="34" charset="0"/>
              </a:rPr>
              <a:t>Streamlined process to report and recover</a:t>
            </a:r>
          </a:p>
          <a:p>
            <a:r>
              <a:rPr lang="en-US" sz="2600" dirty="0">
                <a:ea typeface="Calibri" panose="020F0502020204030204" pitchFamily="34" charset="0"/>
              </a:rPr>
              <a:t>Personal recovery plans for more than 30 types of identity theft</a:t>
            </a:r>
          </a:p>
          <a:p>
            <a:r>
              <a:rPr lang="en-US" sz="2600" spc="-19" dirty="0">
                <a:solidFill>
                  <a:srgbClr val="333333"/>
                </a:solidFill>
                <a:ea typeface="Calibri" panose="020F0502020204030204" pitchFamily="34" charset="0"/>
              </a:rPr>
              <a:t>Online consumer guidance</a:t>
            </a:r>
          </a:p>
          <a:p>
            <a:r>
              <a:rPr lang="en-US" sz="2600" spc="-19" dirty="0">
                <a:solidFill>
                  <a:srgbClr val="333333"/>
                </a:solidFill>
                <a:ea typeface="Calibri" panose="020F0502020204030204" pitchFamily="34" charset="0"/>
              </a:rPr>
              <a:t>Create an Identity Theft Report </a:t>
            </a:r>
          </a:p>
          <a:p>
            <a:r>
              <a:rPr lang="en-US" sz="2600" spc="-19" dirty="0">
                <a:solidFill>
                  <a:srgbClr val="333333"/>
                </a:solidFill>
                <a:ea typeface="Calibri" panose="020F0502020204030204" pitchFamily="34" charset="0"/>
              </a:rPr>
              <a:t>Customized sample letters</a:t>
            </a:r>
          </a:p>
          <a:p>
            <a:r>
              <a:rPr lang="en-US" sz="2600" spc="-19" dirty="0">
                <a:solidFill>
                  <a:srgbClr val="333333"/>
                </a:solidFill>
              </a:rPr>
              <a:t>Reports shared with other law enforcement agencies</a:t>
            </a:r>
          </a:p>
          <a:p>
            <a:endParaRPr lang="en-US" dirty="0"/>
          </a:p>
        </p:txBody>
      </p:sp>
      <p:pic>
        <p:nvPicPr>
          <p:cNvPr id="3" name="Google Shape;384;p54" descr="C:\Users\jskretch\Desktop\front burner\IDT\PPT\title-banner.jpg">
            <a:extLst>
              <a:ext uri="{FF2B5EF4-FFF2-40B4-BE49-F238E27FC236}">
                <a16:creationId xmlns:a16="http://schemas.microsoft.com/office/drawing/2014/main" id="{875297DD-577C-4092-842F-94BB85F25515}"/>
              </a:ext>
            </a:extLst>
          </p:cNvPr>
          <p:cNvPicPr preferRelativeResize="0"/>
          <p:nvPr/>
        </p:nvPicPr>
        <p:blipFill rotWithShape="1">
          <a:blip r:embed="rId3"/>
          <a:stretch/>
        </p:blipFill>
        <p:spPr>
          <a:xfrm>
            <a:off x="152402" y="0"/>
            <a:ext cx="4419598" cy="1123949"/>
          </a:xfrm>
          <a:prstGeom prst="rect">
            <a:avLst/>
          </a:prstGeom>
          <a:noFill/>
        </p:spPr>
      </p:pic>
      <p:pic>
        <p:nvPicPr>
          <p:cNvPr id="6" name="Google Shape;384;p54" descr="C:\Users\jskretch\Desktop\front burner\IDT\PPT\title-banner.jpg">
            <a:extLst>
              <a:ext uri="{FF2B5EF4-FFF2-40B4-BE49-F238E27FC236}">
                <a16:creationId xmlns:a16="http://schemas.microsoft.com/office/drawing/2014/main" id="{6FEEA3DE-4881-4793-B177-8EDCE5B8C072}"/>
              </a:ext>
            </a:extLst>
          </p:cNvPr>
          <p:cNvPicPr preferRelativeResize="0"/>
          <p:nvPr/>
        </p:nvPicPr>
        <p:blipFill rotWithShape="1">
          <a:blip r:embed="rId3"/>
          <a:stretch/>
        </p:blipFill>
        <p:spPr>
          <a:xfrm>
            <a:off x="4724400" y="24926"/>
            <a:ext cx="4267198" cy="1123949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F23A6B-89B8-41C7-A66E-3C60706F41BE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2" t="10118" r="47788" b="76282"/>
          <a:stretch/>
        </p:blipFill>
        <p:spPr bwMode="auto">
          <a:xfrm>
            <a:off x="5181600" y="209550"/>
            <a:ext cx="3276600" cy="6703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1676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A863BB9-7785-4DA3-98C6-3125B84C49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608649"/>
              </p:ext>
            </p:extLst>
          </p:nvPr>
        </p:nvGraphicFramePr>
        <p:xfrm>
          <a:off x="2743200" y="0"/>
          <a:ext cx="3657600" cy="4681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name="Bitmap Image" r:id="rId4" imgW="10572840" imgH="15373440" progId="Paint.Picture">
                  <p:embed/>
                </p:oleObj>
              </mc:Choice>
              <mc:Fallback>
                <p:oleObj name="Bitmap Image" r:id="rId4" imgW="10572840" imgH="15373440" progId="Paint.Pictur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7FFA6B4-6D08-4BB3-BB21-07D41283F5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43200" y="0"/>
                        <a:ext cx="3657600" cy="4681728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4904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:\BCP\1152DCBE\Web\3 - Websites\IdentityTheft.gov\4 - outreach\PPT\1 - support\comps\Account.jpg">
            <a:extLst>
              <a:ext uri="{FF2B5EF4-FFF2-40B4-BE49-F238E27FC236}">
                <a16:creationId xmlns:a16="http://schemas.microsoft.com/office/drawing/2014/main" id="{5819129F-6CB0-4A12-AF92-A0F8B7070133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5"/>
          <a:stretch/>
        </p:blipFill>
        <p:spPr bwMode="auto">
          <a:xfrm>
            <a:off x="497682" y="285751"/>
            <a:ext cx="7960518" cy="4419599"/>
          </a:xfrm>
          <a:prstGeom prst="rect">
            <a:avLst/>
          </a:prstGeom>
          <a:noFill/>
          <a:ln>
            <a:solidFill>
              <a:srgbClr val="908475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091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:\BCP\1152DCBE\Administrative\StaffFolders\Gressin\IDT.gov\Interoperability\IRS integration testing\Bug reports\Screenshots\For PPT\M.png">
            <a:extLst>
              <a:ext uri="{FF2B5EF4-FFF2-40B4-BE49-F238E27FC236}">
                <a16:creationId xmlns:a16="http://schemas.microsoft.com/office/drawing/2014/main" id="{6B2AC465-ECE5-4E66-A548-B35FDD60E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7150"/>
            <a:ext cx="5632229" cy="474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259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FTC Resources</a:t>
            </a:r>
          </a:p>
        </p:txBody>
      </p:sp>
    </p:spTree>
    <p:extLst>
      <p:ext uri="{BB962C8B-B14F-4D97-AF65-F5344CB8AC3E}">
        <p14:creationId xmlns:p14="http://schemas.microsoft.com/office/powerpoint/2010/main" val="2338744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C61078-4340-4446-B3E7-8FFC1B8DF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33350"/>
            <a:ext cx="6781800" cy="460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49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FB6D22-E776-440F-95B1-A33B63698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1" y="133350"/>
            <a:ext cx="637637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12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89A751-6F86-4CD8-80BF-1BC2B5257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00810"/>
            <a:ext cx="5816074" cy="442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83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895350"/>
            <a:ext cx="8153400" cy="2867846"/>
          </a:xfrm>
        </p:spPr>
        <p:txBody>
          <a:bodyPr>
            <a:normAutofit/>
          </a:bodyPr>
          <a:lstStyle/>
          <a:p>
            <a:r>
              <a:rPr lang="en-US" sz="4000" b="1" dirty="0"/>
              <a:t>Identity Theft</a:t>
            </a:r>
          </a:p>
        </p:txBody>
      </p:sp>
    </p:spTree>
    <p:extLst>
      <p:ext uri="{BB962C8B-B14F-4D97-AF65-F5344CB8AC3E}">
        <p14:creationId xmlns:p14="http://schemas.microsoft.com/office/powerpoint/2010/main" val="18787030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7A4C59-D95C-4CA9-B09F-AE3772BAC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09550"/>
            <a:ext cx="7086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709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Unwanted Calls &amp; Texts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7152" y="1138408"/>
            <a:ext cx="5708848" cy="387174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00" dirty="0"/>
              <a:t>Register all of your telephone numbers at </a:t>
            </a:r>
            <a:r>
              <a:rPr lang="en-US" sz="3100" b="1" u="sng" dirty="0">
                <a:solidFill>
                  <a:srgbClr val="0070C0"/>
                </a:solidFill>
              </a:rPr>
              <a:t>DoNotCall.gov</a:t>
            </a:r>
            <a:r>
              <a:rPr lang="en-US" sz="3100" dirty="0"/>
              <a:t> or 1-888-382-1222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1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00" dirty="0"/>
              <a:t>Forward suspicious text messages to SPAM (7-7-2-6)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31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00" dirty="0"/>
              <a:t>Use the call blocking technology on your phone for calls and text messages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31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/>
          </a:p>
        </p:txBody>
      </p:sp>
      <p:pic>
        <p:nvPicPr>
          <p:cNvPr id="3074" name="Picture 2" descr="National Do Not Call Regis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81150"/>
            <a:ext cx="2819906" cy="21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891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205381" y="3257550"/>
            <a:ext cx="6733240" cy="1365564"/>
          </a:xfrm>
        </p:spPr>
        <p:txBody>
          <a:bodyPr/>
          <a:lstStyle/>
          <a:p>
            <a:pPr algn="ctr"/>
            <a:r>
              <a:rPr lang="en-US" dirty="0"/>
              <a:t>Learn more: </a:t>
            </a:r>
            <a:r>
              <a:rPr lang="en-US" b="1" dirty="0"/>
              <a:t>ftc.gov/</a:t>
            </a:r>
            <a:r>
              <a:rPr lang="en-US" b="1" dirty="0" err="1"/>
              <a:t>idtheft</a:t>
            </a:r>
            <a:endParaRPr lang="en-US" b="1" dirty="0"/>
          </a:p>
          <a:p>
            <a:pPr algn="ctr"/>
            <a:r>
              <a:rPr lang="en-US" dirty="0"/>
              <a:t>Order FREE publications: </a:t>
            </a:r>
            <a:r>
              <a:rPr lang="en-US" b="1" dirty="0"/>
              <a:t>ftc.gov/</a:t>
            </a:r>
            <a:r>
              <a:rPr lang="en-US" b="1" dirty="0" err="1"/>
              <a:t>bulkorder</a:t>
            </a:r>
            <a:endParaRPr lang="en-US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1981200" y="285750"/>
            <a:ext cx="5525959" cy="2777954"/>
            <a:chOff x="2585700" y="330335"/>
            <a:chExt cx="7367945" cy="370393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51169">
              <a:off x="2585700" y="387695"/>
              <a:ext cx="2359551" cy="3646579"/>
            </a:xfrm>
            <a:prstGeom prst="rect">
              <a:avLst/>
            </a:prstGeom>
            <a:ln>
              <a:solidFill>
                <a:srgbClr val="908475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0849" y="330335"/>
              <a:ext cx="2359551" cy="3646579"/>
            </a:xfrm>
            <a:prstGeom prst="rect">
              <a:avLst/>
            </a:prstGeom>
            <a:ln>
              <a:solidFill>
                <a:srgbClr val="908475"/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4468" y="1376382"/>
              <a:ext cx="2519177" cy="15544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8624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36E23"/>
                </a:solidFill>
              </a:rPr>
              <a:t>Spot Scams – and Stay In Touch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en-US" dirty="0"/>
              <a:t>Learn how to avoid identity theft and other scams:</a:t>
            </a:r>
          </a:p>
          <a:p>
            <a:pPr algn="ctr">
              <a:lnSpc>
                <a:spcPct val="110000"/>
              </a:lnSpc>
            </a:pPr>
            <a:r>
              <a:rPr lang="en-US" b="1" dirty="0"/>
              <a:t>consumer.ftc.gov</a:t>
            </a:r>
          </a:p>
          <a:p>
            <a:pPr algn="ctr">
              <a:lnSpc>
                <a:spcPct val="110000"/>
              </a:lnSpc>
            </a:pPr>
            <a:endParaRPr lang="en-US" dirty="0"/>
          </a:p>
          <a:p>
            <a:pPr algn="ctr">
              <a:lnSpc>
                <a:spcPct val="110000"/>
              </a:lnSpc>
            </a:pPr>
            <a:r>
              <a:rPr lang="en-US" dirty="0"/>
              <a:t>Sign up for Consumer Alerts:</a:t>
            </a:r>
          </a:p>
          <a:p>
            <a:pPr algn="ctr">
              <a:lnSpc>
                <a:spcPct val="110000"/>
              </a:lnSpc>
            </a:pPr>
            <a:r>
              <a:rPr lang="en-US" b="1" dirty="0"/>
              <a:t>ftc.gov/</a:t>
            </a:r>
            <a:r>
              <a:rPr lang="en-US" b="1" dirty="0" err="1"/>
              <a:t>consumeralerts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94844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type="body" sz="quarter" idx="10"/>
          </p:nvPr>
        </p:nvSpPr>
        <p:spPr>
          <a:xfrm>
            <a:off x="1798653" y="4180115"/>
            <a:ext cx="5546696" cy="490368"/>
          </a:xfrm>
        </p:spPr>
        <p:txBody>
          <a:bodyPr/>
          <a:lstStyle/>
          <a:p>
            <a:pPr marL="342900" lvl="1" indent="0" algn="ctr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SPANISH:  ReporteFraude.ftc.gov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l="3305" r="3305"/>
          <a:stretch>
            <a:fillRect/>
          </a:stretch>
        </p:blipFill>
        <p:spPr>
          <a:xfrm>
            <a:off x="1487487" y="473017"/>
            <a:ext cx="6169025" cy="3473450"/>
          </a:xfrm>
          <a:prstGeom prst="rect">
            <a:avLst/>
          </a:prstGeom>
          <a:ln>
            <a:solidFill>
              <a:srgbClr val="908475"/>
            </a:solidFill>
          </a:ln>
        </p:spPr>
      </p:pic>
    </p:spTree>
    <p:extLst>
      <p:ext uri="{BB962C8B-B14F-4D97-AF65-F5344CB8AC3E}">
        <p14:creationId xmlns:p14="http://schemas.microsoft.com/office/powerpoint/2010/main" val="360149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82A83F-D0D3-4012-BF38-C086FF2AD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B36E23"/>
                </a:solidFill>
              </a:rPr>
              <a:t>What is identity theft?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68803C-D630-46E2-A51D-48953E0D63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1123950"/>
            <a:ext cx="5638800" cy="2895600"/>
          </a:xfrm>
        </p:spPr>
        <p:txBody>
          <a:bodyPr/>
          <a:lstStyle/>
          <a:p>
            <a:r>
              <a:rPr lang="en-US" dirty="0">
                <a:effectLst/>
                <a:ea typeface="Calibri" panose="020F0502020204030204" pitchFamily="34" charset="0"/>
              </a:rPr>
              <a:t>Identity theft happens when a thief uses someone’s personal or financial information without their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989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E1062B5-7E09-4435-89FF-737A9C521B46}"/>
              </a:ext>
            </a:extLst>
          </p:cNvPr>
          <p:cNvCxnSpPr/>
          <p:nvPr/>
        </p:nvCxnSpPr>
        <p:spPr>
          <a:xfrm>
            <a:off x="4157662" y="277468"/>
            <a:ext cx="0" cy="4992777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0E6740D-208B-4C6F-B615-40BA097B0194}"/>
              </a:ext>
            </a:extLst>
          </p:cNvPr>
          <p:cNvSpPr txBox="1">
            <a:spLocks/>
          </p:cNvSpPr>
          <p:nvPr/>
        </p:nvSpPr>
        <p:spPr>
          <a:xfrm>
            <a:off x="210065" y="119082"/>
            <a:ext cx="3733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CB16E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CB16E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CB16E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CCB16E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CB16E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>
                <a:solidFill>
                  <a:srgbClr val="DB83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Misuse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5AAEC36-B59D-4C9F-ACB5-09E83260B7FC}"/>
              </a:ext>
            </a:extLst>
          </p:cNvPr>
          <p:cNvSpPr txBox="1">
            <a:spLocks/>
          </p:cNvSpPr>
          <p:nvPr/>
        </p:nvSpPr>
        <p:spPr>
          <a:xfrm>
            <a:off x="4648200" y="119082"/>
            <a:ext cx="3276600" cy="456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CB16E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CB16E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CB16E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CCB16E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CB16E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>
                <a:solidFill>
                  <a:srgbClr val="DB83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Impact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AACCDF9-343E-4211-9B36-6C074D0C2C28}"/>
              </a:ext>
            </a:extLst>
          </p:cNvPr>
          <p:cNvSpPr txBox="1">
            <a:spLocks/>
          </p:cNvSpPr>
          <p:nvPr/>
        </p:nvSpPr>
        <p:spPr>
          <a:xfrm>
            <a:off x="4716872" y="590550"/>
            <a:ext cx="4046128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Denial of credit/loans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Denial of public benefits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Denial of medical care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Denial/loss of employment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Harassment by debt collectors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issues/arrest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Stress/anxiety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Recovery time/expense</a:t>
            </a:r>
          </a:p>
          <a:p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:\Users\jskretch\Desktop\arrow.jpg">
            <a:extLst>
              <a:ext uri="{FF2B5EF4-FFF2-40B4-BE49-F238E27FC236}">
                <a16:creationId xmlns:a16="http://schemas.microsoft.com/office/drawing/2014/main" id="{034D02E0-DB9D-491C-B5CA-36BC84E3A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04950"/>
            <a:ext cx="111794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jskretch\Desktop\misuse-icons.jpg">
            <a:extLst>
              <a:ext uri="{FF2B5EF4-FFF2-40B4-BE49-F238E27FC236}">
                <a16:creationId xmlns:a16="http://schemas.microsoft.com/office/drawing/2014/main" id="{697D7BAD-9ACF-4D76-ABA6-90E5A49BB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72" y="3217953"/>
            <a:ext cx="2121328" cy="139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jskretch\Desktop\impact-icons.jpg">
            <a:extLst>
              <a:ext uri="{FF2B5EF4-FFF2-40B4-BE49-F238E27FC236}">
                <a16:creationId xmlns:a16="http://schemas.microsoft.com/office/drawing/2014/main" id="{623A2918-6F4E-4184-BA4D-F0A1940D4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802" y="3638550"/>
            <a:ext cx="3088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0BD075F-A91D-440C-A803-45372056AB99}"/>
              </a:ext>
            </a:extLst>
          </p:cNvPr>
          <p:cNvSpPr txBox="1">
            <a:spLocks/>
          </p:cNvSpPr>
          <p:nvPr/>
        </p:nvSpPr>
        <p:spPr>
          <a:xfrm>
            <a:off x="276740" y="590550"/>
            <a:ext cx="3733800" cy="32908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bank or credit card accounts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utility accounts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for a tax refund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 loan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for employment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medical care</a:t>
            </a:r>
          </a:p>
        </p:txBody>
      </p:sp>
    </p:spTree>
    <p:extLst>
      <p:ext uri="{BB962C8B-B14F-4D97-AF65-F5344CB8AC3E}">
        <p14:creationId xmlns:p14="http://schemas.microsoft.com/office/powerpoint/2010/main" val="734488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4800" y="133350"/>
            <a:ext cx="8025493" cy="76438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B36E23"/>
                </a:solidFill>
              </a:rPr>
              <a:t>Scope of the Problem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99" y="897732"/>
            <a:ext cx="3637307" cy="97729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895600" y="1885950"/>
            <a:ext cx="3564082" cy="2664713"/>
            <a:chOff x="4724400" y="1866811"/>
            <a:chExt cx="3200400" cy="1644334"/>
          </a:xfrm>
        </p:grpSpPr>
        <p:sp>
          <p:nvSpPr>
            <p:cNvPr id="7" name="Rounded Rectangle 6"/>
            <p:cNvSpPr/>
            <p:nvPr/>
          </p:nvSpPr>
          <p:spPr>
            <a:xfrm>
              <a:off x="4724400" y="2194560"/>
              <a:ext cx="3200400" cy="1316585"/>
            </a:xfrm>
            <a:prstGeom prst="roundRect">
              <a:avLst>
                <a:gd name="adj" fmla="val 0"/>
              </a:avLst>
            </a:prstGeom>
            <a:solidFill>
              <a:srgbClr val="FFF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B36E2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1.4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36E2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B36E2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million reports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24400" y="1866811"/>
              <a:ext cx="3200400" cy="398728"/>
            </a:xfrm>
            <a:prstGeom prst="rect">
              <a:avLst/>
            </a:prstGeom>
            <a:solidFill>
              <a:srgbClr val="B36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January – December 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4455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3FCB28-A0DE-43B6-B45A-7C05C8D6F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3350"/>
            <a:ext cx="84582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31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968DCD-5574-4435-8A9F-C72DB8CE8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03" y="133350"/>
            <a:ext cx="7916394" cy="46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88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0446768-F9AD-485E-AC21-5695718100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645143"/>
              </p:ext>
            </p:extLst>
          </p:nvPr>
        </p:nvGraphicFramePr>
        <p:xfrm>
          <a:off x="639084" y="209549"/>
          <a:ext cx="7819116" cy="4465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Bitmap Image" r:id="rId4" imgW="8058240" imgH="5111640" progId="Paint.Picture">
                  <p:embed/>
                </p:oleObj>
              </mc:Choice>
              <mc:Fallback>
                <p:oleObj name="Bitmap Image" r:id="rId4" imgW="8058240" imgH="51116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9084" y="209549"/>
                        <a:ext cx="7819116" cy="4465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25765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4508</TotalTime>
  <Words>648</Words>
  <Application>Microsoft Office PowerPoint</Application>
  <PresentationFormat>On-screen Show (16:9)</PresentationFormat>
  <Paragraphs>154</Paragraphs>
  <Slides>34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Lato</vt:lpstr>
      <vt:lpstr>Roboto</vt:lpstr>
      <vt:lpstr>Times New Roman</vt:lpstr>
      <vt:lpstr>1_Custom Design</vt:lpstr>
      <vt:lpstr>Custom Design</vt:lpstr>
      <vt:lpstr>Bitmap Image</vt:lpstr>
      <vt:lpstr>Identity Theft  &amp; FTC Resources</vt:lpstr>
      <vt:lpstr>PowerPoint Presentation</vt:lpstr>
      <vt:lpstr>Identity Theft</vt:lpstr>
      <vt:lpstr>What is identity theft?</vt:lpstr>
      <vt:lpstr>PowerPoint Presentation</vt:lpstr>
      <vt:lpstr>Scope of the Problem</vt:lpstr>
      <vt:lpstr>PowerPoint Presentation</vt:lpstr>
      <vt:lpstr>PowerPoint Presentation</vt:lpstr>
      <vt:lpstr>PowerPoint Presentation</vt:lpstr>
      <vt:lpstr>Fraud &amp; Identity Theft Trends</vt:lpstr>
      <vt:lpstr>Government Imposter Scams</vt:lpstr>
      <vt:lpstr>Avoid Government Imposter Scams</vt:lpstr>
      <vt:lpstr>Credit Card Fraud</vt:lpstr>
      <vt:lpstr>Avoid Credit and Debit Card Fraud</vt:lpstr>
      <vt:lpstr>Avoid Identity Theft</vt:lpstr>
      <vt:lpstr>Avoid Identity Theft: Offline</vt:lpstr>
      <vt:lpstr>Avoid Identity Theft: Online</vt:lpstr>
      <vt:lpstr>AnnualCreditReport.com</vt:lpstr>
      <vt:lpstr>PowerPoint Presentation</vt:lpstr>
      <vt:lpstr>IdentityTheft.gov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FTC Resources</vt:lpstr>
      <vt:lpstr>PowerPoint Presentation</vt:lpstr>
      <vt:lpstr>PowerPoint Presentation</vt:lpstr>
      <vt:lpstr>PowerPoint Presentation</vt:lpstr>
      <vt:lpstr>PowerPoint Presentation</vt:lpstr>
      <vt:lpstr>Unwanted Calls &amp; Texts</vt:lpstr>
      <vt:lpstr>PowerPoint Presentation</vt:lpstr>
      <vt:lpstr>Spot Scams – and Stay In Touch</vt:lpstr>
      <vt:lpstr>PowerPoint Presentation</vt:lpstr>
    </vt:vector>
  </TitlesOfParts>
  <Company>Federal Trade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Skretch, Jessica</dc:creator>
  <cp:lastModifiedBy>Slaughter, Kelle A.</cp:lastModifiedBy>
  <cp:revision>176</cp:revision>
  <dcterms:created xsi:type="dcterms:W3CDTF">2017-03-31T17:42:17Z</dcterms:created>
  <dcterms:modified xsi:type="dcterms:W3CDTF">2022-10-19T19:54:10Z</dcterms:modified>
</cp:coreProperties>
</file>