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1" r:id="rId2"/>
    <p:sldMasterId id="2147483718" r:id="rId3"/>
  </p:sldMasterIdLst>
  <p:notesMasterIdLst>
    <p:notesMasterId r:id="rId27"/>
  </p:notesMasterIdLst>
  <p:handoutMasterIdLst>
    <p:handoutMasterId r:id="rId28"/>
  </p:handoutMasterIdLst>
  <p:sldIdLst>
    <p:sldId id="525" r:id="rId4"/>
    <p:sldId id="338" r:id="rId5"/>
    <p:sldId id="340" r:id="rId6"/>
    <p:sldId id="341" r:id="rId7"/>
    <p:sldId id="339" r:id="rId8"/>
    <p:sldId id="352" r:id="rId9"/>
    <p:sldId id="342" r:id="rId10"/>
    <p:sldId id="346" r:id="rId11"/>
    <p:sldId id="351" r:id="rId12"/>
    <p:sldId id="348" r:id="rId13"/>
    <p:sldId id="528" r:id="rId14"/>
    <p:sldId id="256" r:id="rId15"/>
    <p:sldId id="257" r:id="rId16"/>
    <p:sldId id="263" r:id="rId17"/>
    <p:sldId id="262" r:id="rId18"/>
    <p:sldId id="530" r:id="rId19"/>
    <p:sldId id="260" r:id="rId20"/>
    <p:sldId id="261" r:id="rId21"/>
    <p:sldId id="347" r:id="rId22"/>
    <p:sldId id="350" r:id="rId23"/>
    <p:sldId id="259" r:id="rId24"/>
    <p:sldId id="349" r:id="rId25"/>
    <p:sldId id="529" r:id="rId26"/>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00355C"/>
    <a:srgbClr val="0A3161"/>
    <a:srgbClr val="00599C"/>
    <a:srgbClr val="B31942"/>
    <a:srgbClr val="ECECEB"/>
    <a:srgbClr val="61913D"/>
    <a:srgbClr val="009FDA"/>
    <a:srgbClr val="009BDF"/>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86449" autoAdjust="0"/>
  </p:normalViewPr>
  <p:slideViewPr>
    <p:cSldViewPr snapToGrid="0" snapToObjects="1">
      <p:cViewPr varScale="1">
        <p:scale>
          <a:sx n="74" d="100"/>
          <a:sy n="74" d="100"/>
        </p:scale>
        <p:origin x="1330" y="67"/>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1" d="100"/>
          <a:sy n="111" d="100"/>
        </p:scale>
        <p:origin x="5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F3734-841F-424C-B18C-44186F4BCBF1}" type="datetimeFigureOut">
              <a:rPr lang="en-US" smtClean="0"/>
              <a:t>10/31/2022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50A5-5F0E-3742-8500-A40C98495B92}" type="slidenum">
              <a:rPr lang="en-US" smtClean="0"/>
              <a:t>‹#›</a:t>
            </a:fld>
            <a:endParaRPr lang="en-US" dirty="0"/>
          </a:p>
        </p:txBody>
      </p:sp>
    </p:spTree>
    <p:extLst>
      <p:ext uri="{BB962C8B-B14F-4D97-AF65-F5344CB8AC3E}">
        <p14:creationId xmlns:p14="http://schemas.microsoft.com/office/powerpoint/2010/main" val="212417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F9CF1-8D23-A44D-BA94-00A0F831414A}" type="datetimeFigureOut">
              <a:rPr lang="en-US" smtClean="0"/>
              <a:t>10/31/2022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621C9-9A53-B447-BED6-8A1239BBCD0B}" type="slidenum">
              <a:rPr lang="en-US" smtClean="0"/>
              <a:t>‹#›</a:t>
            </a:fld>
            <a:endParaRPr lang="en-US" dirty="0"/>
          </a:p>
        </p:txBody>
      </p:sp>
    </p:spTree>
    <p:extLst>
      <p:ext uri="{BB962C8B-B14F-4D97-AF65-F5344CB8AC3E}">
        <p14:creationId xmlns:p14="http://schemas.microsoft.com/office/powerpoint/2010/main" val="1812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Five minutes before:</a:t>
            </a:r>
          </a:p>
          <a:p>
            <a:endParaRPr lang="en-US" baseline="0" dirty="0"/>
          </a:p>
          <a:p>
            <a:r>
              <a:rPr lang="en-US" baseline="0" dirty="0"/>
              <a:t>Hello Everyone, we will begin at the top of the hours. The presentation we are doing today is available in the materials tab and can be downloaded for future reference.</a:t>
            </a:r>
          </a:p>
          <a:p>
            <a:endParaRPr lang="en-US" baseline="0" dirty="0"/>
          </a:p>
          <a:p>
            <a:r>
              <a:rPr lang="en-US" baseline="0" dirty="0"/>
              <a:t>There is also a chat box available where you can add any questions you may have during the presentation, and we will have a Questions &amp; Answer session at the end of the presentation.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A621C9-9A53-B447-BED6-8A1239BBCD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04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50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WILLIETTE </a:t>
            </a:r>
            <a:r>
              <a:rPr lang="en-US" sz="1200" b="1" dirty="0" err="1">
                <a:effectLst/>
                <a:latin typeface="Arial" panose="020B0604020202020204" pitchFamily="34" charset="0"/>
                <a:ea typeface="Calibri" panose="020F0502020204030204" pitchFamily="34" charset="0"/>
                <a:cs typeface="Times New Roman" panose="02020603050405020304" pitchFamily="18" charset="0"/>
              </a:rPr>
              <a:t>McKINNEY-FERRELL</a:t>
            </a:r>
            <a:r>
              <a:rPr lang="en-US" sz="1200" b="1" dirty="0">
                <a:effectLst/>
                <a:latin typeface="Arial" panose="020B0604020202020204" pitchFamily="34" charset="0"/>
                <a:ea typeface="Calibri" panose="020F0502020204030204" pitchFamily="34" charset="0"/>
                <a:cs typeface="Times New Roman" panose="02020603050405020304" pitchFamily="18" charset="0"/>
              </a:rPr>
              <a:t> - Oweesta</a:t>
            </a:r>
            <a:r>
              <a:rPr lang="en-US" sz="1200" dirty="0">
                <a:effectLst/>
                <a:latin typeface="Arial" panose="020B0604020202020204" pitchFamily="34" charset="0"/>
                <a:ea typeface="Calibri" panose="020F0502020204030204" pitchFamily="34" charset="0"/>
                <a:cs typeface="Times New Roman" panose="02020603050405020304" pitchFamily="18" charset="0"/>
              </a:rPr>
              <a:t> Corporation was created 21 years ago to address the lack of capital and financial infrastructure holding back economic development in Native communities. They believe that when armed with the appropriate resources, Native peoples hold the capacity and ingenuity to ensure the sustainable, economic, spiritual, and cultural well-being of their communities. Oweesta has been instrumental in establishing statewide Native American coalitions, providing technical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50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assistance that supports VITA efforts and promoting tax benefits and services throughout Indian nations.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50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10</a:t>
            </a:fld>
            <a:endParaRPr lang="en-US" dirty="0"/>
          </a:p>
        </p:txBody>
      </p:sp>
    </p:spTree>
    <p:extLst>
      <p:ext uri="{BB962C8B-B14F-4D97-AF65-F5344CB8AC3E}">
        <p14:creationId xmlns:p14="http://schemas.microsoft.com/office/powerpoint/2010/main" val="3182805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71777D"/>
                </a:solidFill>
                <a:effectLst/>
                <a:latin typeface="Roboto" panose="02000000000000000000" pitchFamily="2" charset="0"/>
              </a:rPr>
              <a:t> </a:t>
            </a:r>
            <a:r>
              <a:rPr lang="en-US" sz="1200" b="1" i="0" dirty="0">
                <a:solidFill>
                  <a:srgbClr val="71777D"/>
                </a:solidFill>
                <a:effectLst/>
                <a:latin typeface="Arial" panose="020B0604020202020204" pitchFamily="34" charset="0"/>
                <a:cs typeface="Arial" panose="020B0604020202020204" pitchFamily="34" charset="0"/>
              </a:rPr>
              <a:t>Greg Wilkinson</a:t>
            </a:r>
            <a:r>
              <a:rPr lang="en-US" sz="1200" b="0" i="0" dirty="0">
                <a:solidFill>
                  <a:srgbClr val="71777D"/>
                </a:solidFill>
                <a:effectLst/>
                <a:latin typeface="Arial" panose="020B0604020202020204" pitchFamily="34" charset="0"/>
                <a:cs typeface="Arial" panose="020B0604020202020204" pitchFamily="34" charset="0"/>
              </a:rPr>
              <a:t>- </a:t>
            </a:r>
            <a:r>
              <a:rPr lang="en-US" b="1" i="0" dirty="0">
                <a:solidFill>
                  <a:srgbClr val="767676"/>
                </a:solidFill>
                <a:effectLst/>
                <a:latin typeface="Roboto" panose="02000000000000000000" pitchFamily="2" charset="0"/>
              </a:rPr>
              <a:t>Rudy Soto</a:t>
            </a:r>
            <a:r>
              <a:rPr lang="en-US" b="0" i="0" dirty="0">
                <a:solidFill>
                  <a:srgbClr val="71777D"/>
                </a:solidFill>
                <a:effectLst/>
                <a:latin typeface="Roboto" panose="02000000000000000000" pitchFamily="2" charset="0"/>
              </a:rPr>
              <a:t> is a member of the Shoshone Bannock Tribes of the Fort Hall Reservation.  </a:t>
            </a:r>
            <a:r>
              <a:rPr lang="en-US" b="0" i="0" dirty="0">
                <a:solidFill>
                  <a:srgbClr val="1B1B1B"/>
                </a:solidFill>
                <a:effectLst/>
                <a:latin typeface="Source Sans Pro Web"/>
              </a:rPr>
              <a:t>He is a proud veteran of the United States Army National Guard.</a:t>
            </a:r>
            <a:r>
              <a:rPr lang="en-US" b="0" i="0" dirty="0">
                <a:solidFill>
                  <a:srgbClr val="71777D"/>
                </a:solidFill>
                <a:effectLst/>
                <a:latin typeface="Roboto" panose="02000000000000000000" pitchFamily="2" charset="0"/>
              </a:rPr>
              <a:t> </a:t>
            </a:r>
            <a:r>
              <a:rPr lang="en-US" b="0" i="0" dirty="0">
                <a:solidFill>
                  <a:srgbClr val="1B1B1B"/>
                </a:solidFill>
                <a:effectLst/>
                <a:latin typeface="Source Sans Pro Web"/>
              </a:rPr>
              <a:t> He is passionate about serving rural communities like the ones he comes from in Idaho and ensuring people from all walks of life have access to affordable housing, broadband, and pathways out of poverty.</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11</a:t>
            </a:fld>
            <a:endParaRPr lang="en-US" dirty="0"/>
          </a:p>
        </p:txBody>
      </p:sp>
    </p:spTree>
    <p:extLst>
      <p:ext uri="{BB962C8B-B14F-4D97-AF65-F5344CB8AC3E}">
        <p14:creationId xmlns:p14="http://schemas.microsoft.com/office/powerpoint/2010/main" val="328997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Linda Langston </a:t>
            </a:r>
            <a:r>
              <a:rPr lang="en-US" dirty="0"/>
              <a:t>– Melanie McFalls</a:t>
            </a:r>
          </a:p>
        </p:txBody>
      </p:sp>
      <p:sp>
        <p:nvSpPr>
          <p:cNvPr id="4" name="Slide Number Placeholder 3"/>
          <p:cNvSpPr>
            <a:spLocks noGrp="1"/>
          </p:cNvSpPr>
          <p:nvPr>
            <p:ph type="sldNum" sz="quarter" idx="5"/>
          </p:nvPr>
        </p:nvSpPr>
        <p:spPr/>
        <p:txBody>
          <a:bodyPr/>
          <a:lstStyle/>
          <a:p>
            <a:fld id="{B5A621C9-9A53-B447-BED6-8A1239BBCD0B}" type="slidenum">
              <a:rPr lang="en-US" smtClean="0"/>
              <a:t>12</a:t>
            </a:fld>
            <a:endParaRPr lang="en-US" dirty="0"/>
          </a:p>
        </p:txBody>
      </p:sp>
    </p:spTree>
    <p:extLst>
      <p:ext uri="{BB962C8B-B14F-4D97-AF65-F5344CB8AC3E}">
        <p14:creationId xmlns:p14="http://schemas.microsoft.com/office/powerpoint/2010/main" val="8559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13</a:t>
            </a:fld>
            <a:endParaRPr lang="en-US" dirty="0"/>
          </a:p>
        </p:txBody>
      </p:sp>
    </p:spTree>
    <p:extLst>
      <p:ext uri="{BB962C8B-B14F-4D97-AF65-F5344CB8AC3E}">
        <p14:creationId xmlns:p14="http://schemas.microsoft.com/office/powerpoint/2010/main" val="287284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15</a:t>
            </a:fld>
            <a:endParaRPr lang="en-US" dirty="0"/>
          </a:p>
        </p:txBody>
      </p:sp>
    </p:spTree>
    <p:extLst>
      <p:ext uri="{BB962C8B-B14F-4D97-AF65-F5344CB8AC3E}">
        <p14:creationId xmlns:p14="http://schemas.microsoft.com/office/powerpoint/2010/main" val="1850346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rPr>
              <a:t>MATTHEW O’CONNOR </a:t>
            </a:r>
            <a:r>
              <a:rPr lang="en-US" sz="1200" dirty="0">
                <a:effectLst/>
                <a:latin typeface="Arial" panose="020B0604020202020204" pitchFamily="34" charset="0"/>
                <a:ea typeface="Calibri" panose="020F0502020204030204" pitchFamily="34" charset="0"/>
              </a:rPr>
              <a:t>- The Indian Tribal Government office provides its customers top quality service by helping them understand and comply with applicable tax laws and protecting the public interest by applying the tax law with integrity and fairness to all. ITG is guided by principles of respect for Indian tribal self-government and sovereignty.</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19</a:t>
            </a:fld>
            <a:endParaRPr lang="en-US" dirty="0"/>
          </a:p>
        </p:txBody>
      </p:sp>
    </p:spTree>
    <p:extLst>
      <p:ext uri="{BB962C8B-B14F-4D97-AF65-F5344CB8AC3E}">
        <p14:creationId xmlns:p14="http://schemas.microsoft.com/office/powerpoint/2010/main" val="1170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t>
            </a:r>
          </a:p>
          <a:p>
            <a:r>
              <a:rPr lang="en-US" sz="1200" b="1" dirty="0">
                <a:effectLst/>
                <a:latin typeface="Arial" panose="020B0604020202020204" pitchFamily="34" charset="0"/>
                <a:ea typeface="Calibri" panose="020F0502020204030204" pitchFamily="34" charset="0"/>
              </a:rPr>
              <a:t>BARB OPITZ </a:t>
            </a:r>
            <a:r>
              <a:rPr lang="en-US" sz="1200" dirty="0">
                <a:effectLst/>
                <a:latin typeface="Arial" panose="020B0604020202020204" pitchFamily="34" charset="0"/>
                <a:ea typeface="Calibri" panose="020F0502020204030204" pitchFamily="34" charset="0"/>
              </a:rPr>
              <a:t>-  I can recap our AIAN filing season outreach that focused on tribal leadership and the CTC/RRC benefits for people who don’t normally file returns. </a:t>
            </a:r>
            <a:r>
              <a:rPr lang="en-US" sz="1200" b="0" dirty="0">
                <a:effectLst/>
                <a:latin typeface="Arial" panose="020B0604020202020204" pitchFamily="34" charset="0"/>
                <a:ea typeface="Calibri" panose="020F0502020204030204" pitchFamily="34" charset="0"/>
              </a:rPr>
              <a:t>Stakeholder Liaison Field (SLF) focuses on local engagement of the payroll and practitioner communities, Small Business and Industry, and Government organizations to provide information about IRS policies, practices and procedures.</a:t>
            </a:r>
            <a:endParaRPr lang="en-US" b="0" dirty="0"/>
          </a:p>
        </p:txBody>
      </p:sp>
      <p:sp>
        <p:nvSpPr>
          <p:cNvPr id="4" name="Slide Number Placeholder 3"/>
          <p:cNvSpPr>
            <a:spLocks noGrp="1"/>
          </p:cNvSpPr>
          <p:nvPr>
            <p:ph type="sldNum" sz="quarter" idx="5"/>
          </p:nvPr>
        </p:nvSpPr>
        <p:spPr/>
        <p:txBody>
          <a:bodyPr/>
          <a:lstStyle/>
          <a:p>
            <a:fld id="{B5A621C9-9A53-B447-BED6-8A1239BBCD0B}" type="slidenum">
              <a:rPr lang="en-US" smtClean="0"/>
              <a:t>20</a:t>
            </a:fld>
            <a:endParaRPr lang="en-US" dirty="0"/>
          </a:p>
        </p:txBody>
      </p:sp>
    </p:spTree>
    <p:extLst>
      <p:ext uri="{BB962C8B-B14F-4D97-AF65-F5344CB8AC3E}">
        <p14:creationId xmlns:p14="http://schemas.microsoft.com/office/powerpoint/2010/main" val="121844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JANA SIMS </a:t>
            </a:r>
            <a:r>
              <a:rPr lang="en-US" dirty="0"/>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As an independent organization within the IRS, TAS assists taxpayers in resolving tax problems with the IRS, identifies areas in which taxpayers have problems with the IRS, and makes administrative and legislative recommendations to resolve systemic tax issues.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BE99FC0-3406-490B-BD1E-1F5C9C24C7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25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rPr>
              <a:t>Jessica Wilson </a:t>
            </a:r>
            <a:r>
              <a:rPr lang="en-US" sz="1400" b="0" dirty="0">
                <a:effectLst/>
                <a:latin typeface="Arial" panose="020B0604020202020204" pitchFamily="34" charset="0"/>
                <a:ea typeface="Calibri" panose="020F0502020204030204" pitchFamily="34" charset="0"/>
              </a:rPr>
              <a:t>- Mission: To identify national organizations that have a shared mission of serving low-income, elderly, rural and limited English proficiency clients, and maintain relationships with those organizations to leverage and engage their resources to inform, educate, and communicate with our customers by implementing strategies through a community-based partnership model.</a:t>
            </a:r>
            <a:endParaRPr lang="en-US" sz="1400" b="0" dirty="0"/>
          </a:p>
        </p:txBody>
      </p:sp>
      <p:sp>
        <p:nvSpPr>
          <p:cNvPr id="4" name="Slide Number Placeholder 3"/>
          <p:cNvSpPr>
            <a:spLocks noGrp="1"/>
          </p:cNvSpPr>
          <p:nvPr>
            <p:ph type="sldNum" sz="quarter" idx="5"/>
          </p:nvPr>
        </p:nvSpPr>
        <p:spPr/>
        <p:txBody>
          <a:bodyPr/>
          <a:lstStyle/>
          <a:p>
            <a:fld id="{B5A621C9-9A53-B447-BED6-8A1239BBCD0B}" type="slidenum">
              <a:rPr lang="en-US" smtClean="0"/>
              <a:t>22</a:t>
            </a:fld>
            <a:endParaRPr lang="en-US" dirty="0"/>
          </a:p>
        </p:txBody>
      </p:sp>
    </p:spTree>
    <p:extLst>
      <p:ext uri="{BB962C8B-B14F-4D97-AF65-F5344CB8AC3E}">
        <p14:creationId xmlns:p14="http://schemas.microsoft.com/office/powerpoint/2010/main" val="114410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First Annual Native American Indian Initiative Gathering.  </a:t>
            </a:r>
          </a:p>
          <a:p>
            <a:endParaRPr lang="en-US" dirty="0"/>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SPEC has developed partnerships with several partner that serve the Native American Indian population. They provide EITC outreach, free tax preparation services and financial education for community members. They are dedicated people who have turned to strengthening tribal economies using the tools of tax information and free tax preparation.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a:t>
            </a:fld>
            <a:endParaRPr lang="en-US" dirty="0"/>
          </a:p>
        </p:txBody>
      </p:sp>
    </p:spTree>
    <p:extLst>
      <p:ext uri="{BB962C8B-B14F-4D97-AF65-F5344CB8AC3E}">
        <p14:creationId xmlns:p14="http://schemas.microsoft.com/office/powerpoint/2010/main" val="243581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a:t>
            </a:fld>
            <a:endParaRPr lang="en-US" dirty="0"/>
          </a:p>
        </p:txBody>
      </p:sp>
    </p:spTree>
    <p:extLst>
      <p:ext uri="{BB962C8B-B14F-4D97-AF65-F5344CB8AC3E}">
        <p14:creationId xmlns:p14="http://schemas.microsoft.com/office/powerpoint/2010/main" val="77010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of Directors</a:t>
            </a:r>
          </a:p>
        </p:txBody>
      </p:sp>
      <p:sp>
        <p:nvSpPr>
          <p:cNvPr id="4" name="Slide Number Placeholder 3"/>
          <p:cNvSpPr>
            <a:spLocks noGrp="1"/>
          </p:cNvSpPr>
          <p:nvPr>
            <p:ph type="sldNum" sz="quarter" idx="5"/>
          </p:nvPr>
        </p:nvSpPr>
        <p:spPr/>
        <p:txBody>
          <a:bodyPr/>
          <a:lstStyle/>
          <a:p>
            <a:fld id="{B5A621C9-9A53-B447-BED6-8A1239BBCD0B}" type="slidenum">
              <a:rPr lang="en-US" smtClean="0"/>
              <a:t>4</a:t>
            </a:fld>
            <a:endParaRPr lang="en-US" dirty="0"/>
          </a:p>
        </p:txBody>
      </p:sp>
    </p:spTree>
    <p:extLst>
      <p:ext uri="{BB962C8B-B14F-4D97-AF65-F5344CB8AC3E}">
        <p14:creationId xmlns:p14="http://schemas.microsoft.com/office/powerpoint/2010/main" val="42541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OUR TEAM -</a:t>
            </a:r>
          </a:p>
        </p:txBody>
      </p:sp>
      <p:sp>
        <p:nvSpPr>
          <p:cNvPr id="4" name="Slide Number Placeholder 3"/>
          <p:cNvSpPr>
            <a:spLocks noGrp="1"/>
          </p:cNvSpPr>
          <p:nvPr>
            <p:ph type="sldNum" sz="quarter" idx="5"/>
          </p:nvPr>
        </p:nvSpPr>
        <p:spPr/>
        <p:txBody>
          <a:bodyPr/>
          <a:lstStyle/>
          <a:p>
            <a:fld id="{B5A621C9-9A53-B447-BED6-8A1239BBCD0B}" type="slidenum">
              <a:rPr lang="en-US" smtClean="0"/>
              <a:t>5</a:t>
            </a:fld>
            <a:endParaRPr lang="en-US" dirty="0"/>
          </a:p>
        </p:txBody>
      </p:sp>
    </p:spTree>
    <p:extLst>
      <p:ext uri="{BB962C8B-B14F-4D97-AF65-F5344CB8AC3E}">
        <p14:creationId xmlns:p14="http://schemas.microsoft.com/office/powerpoint/2010/main" val="2440007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Managers to introduce Partners</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5A621C9-9A53-B447-BED6-8A1239BBCD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53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FF0000"/>
                </a:solidFill>
                <a:effectLst/>
                <a:latin typeface="Lato" panose="020F0502020204030203" pitchFamily="34" charset="0"/>
              </a:rPr>
              <a:t>DENA BAKER </a:t>
            </a:r>
            <a:r>
              <a:rPr lang="en-US" b="0" i="0" dirty="0">
                <a:solidFill>
                  <a:srgbClr val="3C5C2B"/>
                </a:solidFill>
                <a:effectLst/>
                <a:latin typeface="Lato" panose="020F0502020204030203" pitchFamily="34" charset="0"/>
              </a:rPr>
              <a:t>- Formed in 2002, SAIGE is the first national non-profit organization representing American Indian and Alaska Native Federal, Tribal, State, and local government employees.</a:t>
            </a:r>
          </a:p>
          <a:p>
            <a:pPr algn="l" fontAlgn="base"/>
            <a:r>
              <a:rPr lang="en-US" b="0" i="0" dirty="0">
                <a:solidFill>
                  <a:srgbClr val="3C5C2B"/>
                </a:solidFill>
                <a:effectLst/>
                <a:latin typeface="Lato" panose="020F0502020204030203" pitchFamily="34" charset="0"/>
              </a:rPr>
              <a:t>SAIGE hosts an outstanding Annual National Training Program, open to all, focused on professional development, leadership and topics related to the complex Federal Indian Trust Responsibility. Integral to this, SAIGE provides specialized training sessions for Veterans and Youth.</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7</a:t>
            </a:fld>
            <a:endParaRPr lang="en-US" dirty="0"/>
          </a:p>
        </p:txBody>
      </p:sp>
    </p:spTree>
    <p:extLst>
      <p:ext uri="{BB962C8B-B14F-4D97-AF65-F5344CB8AC3E}">
        <p14:creationId xmlns:p14="http://schemas.microsoft.com/office/powerpoint/2010/main" val="179123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73737"/>
                </a:solidFill>
                <a:effectLst/>
                <a:latin typeface="Open Sans" panose="020B0606030504020204" pitchFamily="34" charset="0"/>
              </a:rPr>
              <a:t>BEVERLY LEMON </a:t>
            </a:r>
            <a:r>
              <a:rPr lang="en-US" b="0" i="0" dirty="0">
                <a:solidFill>
                  <a:srgbClr val="373737"/>
                </a:solidFill>
                <a:effectLst/>
                <a:latin typeface="Open Sans" panose="020B0606030504020204" pitchFamily="34" charset="0"/>
              </a:rPr>
              <a:t>- The purpose of the ONAC Native EITC/VITA Network is to share resources and opportunities, to provide a platform for interaction among Native site coordinators (American Indians, Alaska Natives, and Native Hawaiians), and to bring concerns from Native VITA sites to appropriate parties.</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8</a:t>
            </a:fld>
            <a:endParaRPr lang="en-US" dirty="0"/>
          </a:p>
        </p:txBody>
      </p:sp>
    </p:spTree>
    <p:extLst>
      <p:ext uri="{BB962C8B-B14F-4D97-AF65-F5344CB8AC3E}">
        <p14:creationId xmlns:p14="http://schemas.microsoft.com/office/powerpoint/2010/main" val="35766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50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LINDA LANGSTON - As the Associate Director for Tribal Extension Programs, Mr. Teegerstrom’ s responsibilities include aiding in the management and direction of tribal extension programs. As an Extension Specialist in the Department of Agricultural and Resource Economics, his responsibilities include working in the areas of production economics and risk management education including cost and return estimates for the state's agriculture industry, beginning farmer and rancher initiatives, agricultural labor, and risk management.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9</a:t>
            </a:fld>
            <a:endParaRPr lang="en-US" dirty="0"/>
          </a:p>
        </p:txBody>
      </p:sp>
    </p:spTree>
    <p:extLst>
      <p:ext uri="{BB962C8B-B14F-4D97-AF65-F5344CB8AC3E}">
        <p14:creationId xmlns:p14="http://schemas.microsoft.com/office/powerpoint/2010/main" val="2947053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7C6502-6EA7-C145-BDC0-BCA06BC3EEBE}"/>
              </a:ext>
            </a:extLst>
          </p:cNvPr>
          <p:cNvSpPr>
            <a:spLocks noGrp="1"/>
          </p:cNvSpPr>
          <p:nvPr>
            <p:ph type="ctrTitle" hasCustomPrompt="1"/>
          </p:nvPr>
        </p:nvSpPr>
        <p:spPr>
          <a:xfrm>
            <a:off x="1022777" y="2664508"/>
            <a:ext cx="6998208" cy="1213573"/>
          </a:xfrm>
          <a:prstGeom prst="rect">
            <a:avLst/>
          </a:prstGeom>
        </p:spPr>
        <p:txBody>
          <a:bodyPr anchor="b">
            <a:noAutofit/>
          </a:bodyPr>
          <a:lstStyle>
            <a:lvl1pPr algn="l">
              <a:defRPr sz="4000" b="0">
                <a:solidFill>
                  <a:srgbClr val="0A3161"/>
                </a:solidFill>
              </a:defRPr>
            </a:lvl1pPr>
          </a:lstStyle>
          <a:p>
            <a:r>
              <a:rPr lang="en-US" dirty="0"/>
              <a:t>Presentation Title</a:t>
            </a:r>
            <a:br>
              <a:rPr lang="en-US" dirty="0"/>
            </a:br>
            <a:r>
              <a:rPr lang="en-US" dirty="0"/>
              <a:t>Up to Two Lines of Text</a:t>
            </a:r>
          </a:p>
        </p:txBody>
      </p:sp>
      <p:sp>
        <p:nvSpPr>
          <p:cNvPr id="8" name="Subtitle 2">
            <a:extLst>
              <a:ext uri="{FF2B5EF4-FFF2-40B4-BE49-F238E27FC236}">
                <a16:creationId xmlns:a16="http://schemas.microsoft.com/office/drawing/2014/main" id="{80ECF47D-B992-804B-BE32-1324F78E3320}"/>
              </a:ext>
            </a:extLst>
          </p:cNvPr>
          <p:cNvSpPr>
            <a:spLocks noGrp="1"/>
          </p:cNvSpPr>
          <p:nvPr>
            <p:ph type="subTitle" idx="1" hasCustomPrompt="1"/>
          </p:nvPr>
        </p:nvSpPr>
        <p:spPr>
          <a:xfrm>
            <a:off x="1022776" y="4002025"/>
            <a:ext cx="6998207"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9" name="Text Placeholder 4">
            <a:extLst>
              <a:ext uri="{FF2B5EF4-FFF2-40B4-BE49-F238E27FC236}">
                <a16:creationId xmlns:a16="http://schemas.microsoft.com/office/drawing/2014/main" id="{E988FE72-FD98-F94E-A039-B2AC1B3C2678}"/>
              </a:ext>
            </a:extLst>
          </p:cNvPr>
          <p:cNvSpPr>
            <a:spLocks noGrp="1"/>
          </p:cNvSpPr>
          <p:nvPr>
            <p:ph type="body" sz="quarter" idx="12" hasCustomPrompt="1"/>
          </p:nvPr>
        </p:nvSpPr>
        <p:spPr>
          <a:xfrm>
            <a:off x="965200" y="5155565"/>
            <a:ext cx="6418580" cy="936625"/>
          </a:xfrm>
        </p:spPr>
        <p:txBody>
          <a:bodyPr/>
          <a:lstStyle>
            <a:lvl1pPr>
              <a:defRPr sz="1800" b="0" i="1">
                <a:solidFill>
                  <a:srgbClr val="0A3161"/>
                </a:solidFill>
              </a:defRPr>
            </a:lvl1pPr>
          </a:lstStyle>
          <a:p>
            <a:pPr lvl="0"/>
            <a:r>
              <a:rPr lang="en-US" dirty="0"/>
              <a:t>Tagline or Other Information</a:t>
            </a:r>
          </a:p>
        </p:txBody>
      </p:sp>
      <p:sp>
        <p:nvSpPr>
          <p:cNvPr id="10" name="Text Placeholder 5">
            <a:extLst>
              <a:ext uri="{FF2B5EF4-FFF2-40B4-BE49-F238E27FC236}">
                <a16:creationId xmlns:a16="http://schemas.microsoft.com/office/drawing/2014/main" id="{643CE2F1-DFD5-754C-9E3F-12ACCAC23C78}"/>
              </a:ext>
            </a:extLst>
          </p:cNvPr>
          <p:cNvSpPr>
            <a:spLocks noGrp="1"/>
          </p:cNvSpPr>
          <p:nvPr>
            <p:ph type="body" sz="quarter" idx="13" hasCustomPrompt="1"/>
          </p:nvPr>
        </p:nvSpPr>
        <p:spPr>
          <a:xfrm>
            <a:off x="1022776" y="2339443"/>
            <a:ext cx="2446338" cy="377507"/>
          </a:xfrm>
        </p:spPr>
        <p:txBody>
          <a:bodyPr/>
          <a:lstStyle>
            <a:lvl1pPr>
              <a:defRPr sz="1800" b="0"/>
            </a:lvl1pPr>
          </a:lstStyle>
          <a:p>
            <a:pPr lvl="0"/>
            <a:r>
              <a:rPr lang="en-US" dirty="0"/>
              <a:t>Date</a:t>
            </a:r>
          </a:p>
        </p:txBody>
      </p:sp>
    </p:spTree>
    <p:extLst>
      <p:ext uri="{BB962C8B-B14F-4D97-AF65-F5344CB8AC3E}">
        <p14:creationId xmlns:p14="http://schemas.microsoft.com/office/powerpoint/2010/main" val="106790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88720"/>
            <a:ext cx="3931920"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1188720"/>
            <a:ext cx="3931920"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689598" y="6263640"/>
            <a:ext cx="1997202" cy="365125"/>
          </a:xfrm>
          <a:prstGeom prst="rect">
            <a:avLst/>
          </a:prstGeom>
        </p:spPr>
        <p:txBody>
          <a:bodyPr/>
          <a:lstStyle/>
          <a:p>
            <a:r>
              <a:rPr lang="en-US" dirty="0"/>
              <a:t>Date</a:t>
            </a:r>
          </a:p>
        </p:txBody>
      </p:sp>
      <p:sp>
        <p:nvSpPr>
          <p:cNvPr id="6" name="Footer Placeholder 5"/>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7" name="Slide Number Placeholder 6"/>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45720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5486400" cy="667465"/>
          </a:xfrm>
          <a:prstGeom prst="rect">
            <a:avLst/>
          </a:prstGeom>
        </p:spPr>
        <p:txBody>
          <a:bodyPr/>
          <a:lstStyle>
            <a:lvl1pPr>
              <a:defRPr/>
            </a:lvl1pPr>
          </a:lstStyle>
          <a:p>
            <a:r>
              <a:rPr lang="en-US" dirty="0"/>
              <a:t>Click to add content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9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88720"/>
            <a:ext cx="8229600" cy="457200"/>
          </a:xfrm>
          <a:prstGeom prst="rect">
            <a:avLst/>
          </a:prstGeom>
        </p:spPr>
        <p:txBody>
          <a:bodyPr/>
          <a:lstStyle>
            <a:lvl1pPr>
              <a:defRPr>
                <a:solidFill>
                  <a:srgbClr val="0A3161"/>
                </a:solidFill>
              </a:defRPr>
            </a:lvl1pPr>
          </a:lstStyle>
          <a:p>
            <a:r>
              <a:rPr lang="en-US" dirty="0"/>
              <a:t>Click to add content</a:t>
            </a:r>
          </a:p>
        </p:txBody>
      </p:sp>
      <p:sp>
        <p:nvSpPr>
          <p:cNvPr id="3" name="Text Placeholder 2"/>
          <p:cNvSpPr>
            <a:spLocks noGrp="1"/>
          </p:cNvSpPr>
          <p:nvPr>
            <p:ph type="body" idx="1"/>
          </p:nvPr>
        </p:nvSpPr>
        <p:spPr>
          <a:xfrm>
            <a:off x="457200" y="1681163"/>
            <a:ext cx="393192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05075"/>
            <a:ext cx="393192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81163"/>
            <a:ext cx="393192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1" y="2505075"/>
            <a:ext cx="393192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689598" y="6263640"/>
            <a:ext cx="1997202" cy="365125"/>
          </a:xfrm>
          <a:prstGeom prst="rect">
            <a:avLst/>
          </a:prstGeom>
        </p:spPr>
        <p:txBody>
          <a:bodyPr/>
          <a:lstStyle/>
          <a:p>
            <a:r>
              <a:rPr lang="en-US" dirty="0"/>
              <a:t>Date</a:t>
            </a:r>
          </a:p>
        </p:txBody>
      </p:sp>
      <p:sp>
        <p:nvSpPr>
          <p:cNvPr id="8" name="Footer Placeholder 7"/>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9" name="Slide Number Placeholder 8"/>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cxnSp>
        <p:nvCxnSpPr>
          <p:cNvPr id="10" name="Straight Connector 9" descr="A vertical divider line seperating content on the left of the slide from content on the right" title="Vertical Divider"/>
          <p:cNvCxnSpPr>
            <a:cxnSpLocks/>
          </p:cNvCxnSpPr>
          <p:nvPr userDrawn="1"/>
        </p:nvCxnSpPr>
        <p:spPr>
          <a:xfrm>
            <a:off x="4573478" y="1681163"/>
            <a:ext cx="0" cy="42976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0 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2" name="Title 1"/>
          <p:cNvSpPr>
            <a:spLocks noGrp="1"/>
          </p:cNvSpPr>
          <p:nvPr>
            <p:ph type="title" hasCustomPrompt="1"/>
          </p:nvPr>
        </p:nvSpPr>
        <p:spPr>
          <a:xfrm>
            <a:off x="3200400" y="134547"/>
            <a:ext cx="5486400" cy="667465"/>
          </a:xfrm>
          <a:prstGeom prst="rect">
            <a:avLst/>
          </a:prstGeom>
        </p:spPr>
        <p:txBody>
          <a:bodyPr/>
          <a:lstStyle>
            <a:lvl1pPr>
              <a:defRPr/>
            </a:lvl1pPr>
          </a:lstStyle>
          <a:p>
            <a:r>
              <a:rPr lang="en-US" dirty="0"/>
              <a:t>Click to add content</a:t>
            </a:r>
          </a:p>
        </p:txBody>
      </p:sp>
      <p:sp>
        <p:nvSpPr>
          <p:cNvPr id="3" name="Date Placeholder 2"/>
          <p:cNvSpPr>
            <a:spLocks noGrp="1"/>
          </p:cNvSpPr>
          <p:nvPr>
            <p:ph type="dt" sz="half" idx="10"/>
          </p:nvPr>
        </p:nvSpPr>
        <p:spPr>
          <a:xfrm>
            <a:off x="6689598" y="6263640"/>
            <a:ext cx="1997202" cy="365125"/>
          </a:xfrm>
          <a:prstGeom prst="rect">
            <a:avLst/>
          </a:prstGeom>
        </p:spPr>
        <p:txBody>
          <a:bodyPr/>
          <a:lstStyle/>
          <a:p>
            <a:r>
              <a:rPr lang="en-US" dirty="0"/>
              <a:t>Date</a:t>
            </a:r>
          </a:p>
        </p:txBody>
      </p:sp>
      <p:sp>
        <p:nvSpPr>
          <p:cNvPr id="5" name="Slide Number Placeholder 4"/>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89598" y="6263640"/>
            <a:ext cx="1997202" cy="365125"/>
          </a:xfrm>
          <a:prstGeom prst="rect">
            <a:avLst/>
          </a:prstGeom>
        </p:spPr>
        <p:txBody>
          <a:bodyPr/>
          <a:lstStyle/>
          <a:p>
            <a:r>
              <a:rPr lang="en-US" dirty="0"/>
              <a:t>Date</a:t>
            </a:r>
          </a:p>
        </p:txBody>
      </p:sp>
      <p:sp>
        <p:nvSpPr>
          <p:cNvPr id="3" name="Footer Placeholder 2"/>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4" name="Slide Number Placeholder 3"/>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88720"/>
            <a:ext cx="3108960" cy="1554480"/>
          </a:xfrm>
          <a:prstGeom prst="rect">
            <a:avLst/>
          </a:prstGeom>
        </p:spPr>
        <p:txBody>
          <a:bodyPr anchor="b"/>
          <a:lstStyle>
            <a:lvl1pPr>
              <a:defRPr sz="2800">
                <a:solidFill>
                  <a:srgbClr val="0A3161"/>
                </a:solidFill>
              </a:defRPr>
            </a:lvl1pPr>
          </a:lstStyle>
          <a:p>
            <a:r>
              <a:rPr lang="en-US" dirty="0"/>
              <a:t>Click to add content</a:t>
            </a:r>
          </a:p>
        </p:txBody>
      </p:sp>
      <p:sp>
        <p:nvSpPr>
          <p:cNvPr id="3" name="Content Placeholder 2"/>
          <p:cNvSpPr>
            <a:spLocks noGrp="1"/>
          </p:cNvSpPr>
          <p:nvPr>
            <p:ph idx="1"/>
          </p:nvPr>
        </p:nvSpPr>
        <p:spPr>
          <a:xfrm>
            <a:off x="3840480" y="1188720"/>
            <a:ext cx="4846320" cy="4846320"/>
          </a:xfrm>
        </p:spPr>
        <p:txBody>
          <a:bodyPr/>
          <a:lstStyle>
            <a:lvl1pPr>
              <a:defRPr sz="2800"/>
            </a:lvl1pPr>
            <a:lvl2pPr>
              <a:defRPr sz="2000"/>
            </a:lvl2pPr>
            <a:lvl3pPr>
              <a:defRPr sz="2000"/>
            </a:lvl3pPr>
            <a:lvl4pPr>
              <a:defRPr sz="16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199" y="2926080"/>
            <a:ext cx="310896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689598" y="6263640"/>
            <a:ext cx="1997202" cy="365125"/>
          </a:xfrm>
          <a:prstGeom prst="rect">
            <a:avLst/>
          </a:prstGeom>
        </p:spPr>
        <p:txBody>
          <a:bodyPr/>
          <a:lstStyle/>
          <a:p>
            <a:r>
              <a:rPr lang="en-US" dirty="0"/>
              <a:t>Date</a:t>
            </a:r>
          </a:p>
        </p:txBody>
      </p:sp>
      <p:sp>
        <p:nvSpPr>
          <p:cNvPr id="6" name="Footer Placeholder 5"/>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7" name="Slide Number Placeholder 6"/>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88720"/>
            <a:ext cx="3108960" cy="1554480"/>
          </a:xfrm>
          <a:prstGeom prst="rect">
            <a:avLst/>
          </a:prstGeom>
        </p:spPr>
        <p:txBody>
          <a:bodyPr anchor="b"/>
          <a:lstStyle>
            <a:lvl1pPr>
              <a:defRPr sz="2400">
                <a:solidFill>
                  <a:srgbClr val="B31942"/>
                </a:solidFill>
              </a:defRPr>
            </a:lvl1pPr>
          </a:lstStyle>
          <a:p>
            <a:r>
              <a:rPr lang="en-US" dirty="0"/>
              <a:t>Click to add content</a:t>
            </a:r>
          </a:p>
        </p:txBody>
      </p:sp>
      <p:sp>
        <p:nvSpPr>
          <p:cNvPr id="3" name="Picture Placeholder 2"/>
          <p:cNvSpPr>
            <a:spLocks noGrp="1"/>
          </p:cNvSpPr>
          <p:nvPr>
            <p:ph type="pic" idx="1"/>
          </p:nvPr>
        </p:nvSpPr>
        <p:spPr>
          <a:xfrm>
            <a:off x="3840480" y="1188720"/>
            <a:ext cx="4846320" cy="4846320"/>
          </a:xfrm>
          <a:ln w="6350">
            <a:noFill/>
          </a:ln>
          <a:effectLst>
            <a:outerShdw blurRad="127000" dist="127000" dir="2700000" algn="tl" rotWithShape="0">
              <a:prstClr val="black">
                <a:alpha val="30000"/>
              </a:prstClr>
            </a:outerShdw>
          </a:effectLst>
        </p:spPr>
        <p:txBody>
          <a:bodyPr anchor="t"/>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926080"/>
            <a:ext cx="310896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7" name="Slide Number Placeholder 6"/>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
        <p:nvSpPr>
          <p:cNvPr id="8" name="Date Placeholder 3">
            <a:extLst>
              <a:ext uri="{FF2B5EF4-FFF2-40B4-BE49-F238E27FC236}">
                <a16:creationId xmlns:a16="http://schemas.microsoft.com/office/drawing/2014/main" id="{14D8E201-5475-CA4D-A245-DFE23D3F807A}"/>
              </a:ext>
            </a:extLst>
          </p:cNvPr>
          <p:cNvSpPr>
            <a:spLocks noGrp="1"/>
          </p:cNvSpPr>
          <p:nvPr>
            <p:ph type="dt" sz="half" idx="10"/>
          </p:nvPr>
        </p:nvSpPr>
        <p:spPr>
          <a:xfrm>
            <a:off x="6689598" y="6263640"/>
            <a:ext cx="1997202" cy="365125"/>
          </a:xfrm>
          <a:prstGeom prst="rect">
            <a:avLst/>
          </a:prstGeom>
        </p:spPr>
        <p:txBody>
          <a:bodyPr/>
          <a:lstStyle/>
          <a:p>
            <a:r>
              <a:rPr lang="en-US" dirty="0"/>
              <a:t>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022777" y="2664508"/>
            <a:ext cx="6998208" cy="1213573"/>
          </a:xfrm>
          <a:prstGeom prst="rect">
            <a:avLst/>
          </a:prstGeom>
        </p:spPr>
        <p:txBody>
          <a:bodyPr anchor="b">
            <a:noAutofit/>
          </a:bodyPr>
          <a:lstStyle>
            <a:lvl1pPr algn="l">
              <a:defRPr sz="4000" b="0">
                <a:solidFill>
                  <a:srgbClr val="0A3161"/>
                </a:solidFill>
              </a:defRPr>
            </a:lvl1pPr>
          </a:lstStyle>
          <a:p>
            <a:r>
              <a:rPr lang="en-US" dirty="0"/>
              <a:t>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1022776" y="4002025"/>
            <a:ext cx="6998207"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965200" y="5155565"/>
            <a:ext cx="6418580" cy="936625"/>
          </a:xfrm>
        </p:spPr>
        <p:txBody>
          <a:bodyPr/>
          <a:lstStyle>
            <a:lvl1pPr>
              <a:defRPr sz="180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1022776" y="2339443"/>
            <a:ext cx="2446338" cy="377507"/>
          </a:xfrm>
        </p:spPr>
        <p:txBody>
          <a:bodyPr/>
          <a:lstStyle>
            <a:lvl1pPr>
              <a:defRPr sz="1800" b="0"/>
            </a:lvl1pPr>
          </a:lstStyle>
          <a:p>
            <a:pPr lvl="0"/>
            <a:r>
              <a:rPr lang="en-US" dirty="0"/>
              <a:t>Date</a:t>
            </a:r>
          </a:p>
        </p:txBody>
      </p:sp>
      <p:graphicFrame>
        <p:nvGraphicFramePr>
          <p:cNvPr id="9" name="Table 8" descr="Table used to house the IRS Business Unit Name and IRS Office Name" title="IRS Wayfinder">
            <a:extLst>
              <a:ext uri="{FF2B5EF4-FFF2-40B4-BE49-F238E27FC236}">
                <a16:creationId xmlns:a16="http://schemas.microsoft.com/office/drawing/2014/main" id="{987CC7DB-9474-4FE9-8D2E-0012DE995487}"/>
              </a:ext>
            </a:extLst>
          </p:cNvPr>
          <p:cNvGraphicFramePr>
            <a:graphicFrameLocks noGrp="1"/>
          </p:cNvGraphicFramePr>
          <p:nvPr userDrawn="1">
            <p:extLst>
              <p:ext uri="{D42A27DB-BD31-4B8C-83A1-F6EECF244321}">
                <p14:modId xmlns:p14="http://schemas.microsoft.com/office/powerpoint/2010/main" val="247948247"/>
              </p:ext>
            </p:extLst>
          </p:nvPr>
        </p:nvGraphicFramePr>
        <p:xfrm>
          <a:off x="3237809" y="206776"/>
          <a:ext cx="5484950" cy="548640"/>
        </p:xfrm>
        <a:graphic>
          <a:graphicData uri="http://schemas.openxmlformats.org/drawingml/2006/table">
            <a:tbl>
              <a:tblPr firstRow="1" bandRow="1">
                <a:tableStyleId>{5C22544A-7EE6-4342-B048-85BDC9FD1C3A}</a:tableStyleId>
              </a:tblPr>
              <a:tblGrid>
                <a:gridCol w="5484950">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solidFill>
                            <a:srgbClr val="0A3161"/>
                          </a:solidFill>
                          <a:latin typeface="Arial Black" panose="020B0A04020102020204" pitchFamily="34" charset="0"/>
                          <a:ea typeface="Arial" charset="0"/>
                          <a:cs typeface="Arial" charset="0"/>
                        </a:rPr>
                        <a:t>Wage &amp; Investment</a:t>
                      </a: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STAKEHOLDER PARTNERSHIPS, EDUCATION &amp; cOMMUNICATION</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87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7904A-B91E-451C-BFE1-8A86392EF252}" type="slidenum">
              <a:rPr lang="en-US" smtClean="0"/>
              <a:t>‹#›</a:t>
            </a:fld>
            <a:endParaRPr lang="en-US" dirty="0"/>
          </a:p>
        </p:txBody>
      </p:sp>
      <p:pic>
        <p:nvPicPr>
          <p:cNvPr id="26" name="Picture 25">
            <a:extLst>
              <a:ext uri="{FF2B5EF4-FFF2-40B4-BE49-F238E27FC236}">
                <a16:creationId xmlns:a16="http://schemas.microsoft.com/office/drawing/2014/main" id="{4C8DE3CE-0EAD-4437-87B9-53ED45ED31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0" y="5270684"/>
            <a:ext cx="1943031" cy="1206316"/>
          </a:xfrm>
          <a:prstGeom prst="rect">
            <a:avLst/>
          </a:prstGeom>
        </p:spPr>
      </p:pic>
      <p:sp>
        <p:nvSpPr>
          <p:cNvPr id="27" name="Rectangle 26">
            <a:extLst>
              <a:ext uri="{FF2B5EF4-FFF2-40B4-BE49-F238E27FC236}">
                <a16:creationId xmlns:a16="http://schemas.microsoft.com/office/drawing/2014/main" id="{6CAB74DB-20B4-467A-97F7-32C2F996C8D7}"/>
              </a:ext>
            </a:extLst>
          </p:cNvPr>
          <p:cNvSpPr/>
          <p:nvPr userDrawn="1"/>
        </p:nvSpPr>
        <p:spPr>
          <a:xfrm>
            <a:off x="0" y="-1"/>
            <a:ext cx="9144000" cy="8921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7190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7904A-B91E-451C-BFE1-8A86392EF252}" type="slidenum">
              <a:rPr lang="en-US" smtClean="0"/>
              <a:t>‹#›</a:t>
            </a:fld>
            <a:endParaRPr lang="en-US" dirty="0"/>
          </a:p>
        </p:txBody>
      </p:sp>
      <p:pic>
        <p:nvPicPr>
          <p:cNvPr id="7" name="Picture 6" descr="Taxpayer advocate service, your voice at the IRS">
            <a:extLst>
              <a:ext uri="{FF2B5EF4-FFF2-40B4-BE49-F238E27FC236}">
                <a16:creationId xmlns:a16="http://schemas.microsoft.com/office/drawing/2014/main" id="{AB2A294E-57BF-40ED-BBA5-2683E28FD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6096000"/>
            <a:ext cx="1092712" cy="650652"/>
          </a:xfrm>
          <a:prstGeom prst="rect">
            <a:avLst/>
          </a:prstGeom>
        </p:spPr>
      </p:pic>
    </p:spTree>
    <p:extLst>
      <p:ext uri="{BB962C8B-B14F-4D97-AF65-F5344CB8AC3E}">
        <p14:creationId xmlns:p14="http://schemas.microsoft.com/office/powerpoint/2010/main" val="2942662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7904A-B91E-451C-BFE1-8A86392EF252}" type="slidenum">
              <a:rPr lang="en-US" smtClean="0"/>
              <a:t>‹#›</a:t>
            </a:fld>
            <a:endParaRPr lang="en-US" dirty="0"/>
          </a:p>
        </p:txBody>
      </p:sp>
    </p:spTree>
    <p:extLst>
      <p:ext uri="{BB962C8B-B14F-4D97-AF65-F5344CB8AC3E}">
        <p14:creationId xmlns:p14="http://schemas.microsoft.com/office/powerpoint/2010/main" val="331633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022777" y="2664508"/>
            <a:ext cx="6998208" cy="1213573"/>
          </a:xfrm>
          <a:prstGeom prst="rect">
            <a:avLst/>
          </a:prstGeom>
        </p:spPr>
        <p:txBody>
          <a:bodyPr anchor="b">
            <a:noAutofit/>
          </a:bodyPr>
          <a:lstStyle>
            <a:lvl1pPr algn="l">
              <a:defRPr sz="4000" b="0">
                <a:solidFill>
                  <a:srgbClr val="0A3161"/>
                </a:solidFill>
              </a:defRPr>
            </a:lvl1pPr>
          </a:lstStyle>
          <a:p>
            <a:r>
              <a:rPr lang="en-US" dirty="0"/>
              <a:t>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1022776" y="4002025"/>
            <a:ext cx="6998207"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965200" y="5155565"/>
            <a:ext cx="6418580" cy="936625"/>
          </a:xfrm>
        </p:spPr>
        <p:txBody>
          <a:bodyPr/>
          <a:lstStyle>
            <a:lvl1pPr>
              <a:defRPr sz="180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1022776" y="2339443"/>
            <a:ext cx="2446338" cy="377507"/>
          </a:xfrm>
        </p:spPr>
        <p:txBody>
          <a:bodyPr/>
          <a:lstStyle>
            <a:lvl1pPr>
              <a:defRPr sz="1800" b="0"/>
            </a:lvl1pPr>
          </a:lstStyle>
          <a:p>
            <a:pPr lvl="0"/>
            <a:r>
              <a:rPr lang="en-US" dirty="0"/>
              <a:t>Date</a:t>
            </a:r>
          </a:p>
        </p:txBody>
      </p:sp>
      <p:sp>
        <p:nvSpPr>
          <p:cNvPr id="8" name="Text Placeholder 5">
            <a:extLst>
              <a:ext uri="{FF2B5EF4-FFF2-40B4-BE49-F238E27FC236}">
                <a16:creationId xmlns:a16="http://schemas.microsoft.com/office/drawing/2014/main" id="{E0B3BCA8-A564-A04C-8A7D-F05B20B5D944}"/>
              </a:ext>
            </a:extLst>
          </p:cNvPr>
          <p:cNvSpPr>
            <a:spLocks noGrp="1"/>
          </p:cNvSpPr>
          <p:nvPr>
            <p:ph type="body" sz="quarter" idx="19" hasCustomPrompt="1"/>
          </p:nvPr>
        </p:nvSpPr>
        <p:spPr>
          <a:xfrm>
            <a:off x="3133899" y="128016"/>
            <a:ext cx="4821238"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2089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87904A-B91E-451C-BFE1-8A86392EF252}" type="slidenum">
              <a:rPr lang="en-US" smtClean="0"/>
              <a:t>‹#›</a:t>
            </a:fld>
            <a:endParaRPr lang="en-US" dirty="0"/>
          </a:p>
        </p:txBody>
      </p:sp>
    </p:spTree>
    <p:extLst>
      <p:ext uri="{BB962C8B-B14F-4D97-AF65-F5344CB8AC3E}">
        <p14:creationId xmlns:p14="http://schemas.microsoft.com/office/powerpoint/2010/main" val="2242784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87904A-B91E-451C-BFE1-8A86392EF252}" type="slidenum">
              <a:rPr lang="en-US" smtClean="0"/>
              <a:t>‹#›</a:t>
            </a:fld>
            <a:endParaRPr lang="en-US" dirty="0"/>
          </a:p>
        </p:txBody>
      </p:sp>
    </p:spTree>
    <p:extLst>
      <p:ext uri="{BB962C8B-B14F-4D97-AF65-F5344CB8AC3E}">
        <p14:creationId xmlns:p14="http://schemas.microsoft.com/office/powerpoint/2010/main" val="2668728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87904A-B91E-451C-BFE1-8A86392EF252}" type="slidenum">
              <a:rPr lang="en-US" smtClean="0"/>
              <a:t>‹#›</a:t>
            </a:fld>
            <a:endParaRPr lang="en-US" dirty="0"/>
          </a:p>
        </p:txBody>
      </p:sp>
      <p:pic>
        <p:nvPicPr>
          <p:cNvPr id="6" name="Picture 5" descr="Taxpayer advocate service, your voice at the IRS">
            <a:extLst>
              <a:ext uri="{FF2B5EF4-FFF2-40B4-BE49-F238E27FC236}">
                <a16:creationId xmlns:a16="http://schemas.microsoft.com/office/drawing/2014/main" id="{DBCD7C5D-4FDF-4804-97F4-D34EE18919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6096000"/>
            <a:ext cx="1092712" cy="650652"/>
          </a:xfrm>
          <a:prstGeom prst="rect">
            <a:avLst/>
          </a:prstGeom>
        </p:spPr>
      </p:pic>
    </p:spTree>
    <p:extLst>
      <p:ext uri="{BB962C8B-B14F-4D97-AF65-F5344CB8AC3E}">
        <p14:creationId xmlns:p14="http://schemas.microsoft.com/office/powerpoint/2010/main" val="3514322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87904A-B91E-451C-BFE1-8A86392EF252}" type="slidenum">
              <a:rPr lang="en-US" smtClean="0"/>
              <a:t>‹#›</a:t>
            </a:fld>
            <a:endParaRPr lang="en-US" dirty="0"/>
          </a:p>
        </p:txBody>
      </p:sp>
      <p:pic>
        <p:nvPicPr>
          <p:cNvPr id="5" name="Picture 4" descr="Taxpayer advocate service, your voice at the IRS">
            <a:extLst>
              <a:ext uri="{FF2B5EF4-FFF2-40B4-BE49-F238E27FC236}">
                <a16:creationId xmlns:a16="http://schemas.microsoft.com/office/drawing/2014/main" id="{3B8181F3-A396-4EF3-AFA7-BC6AA75A0D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6096000"/>
            <a:ext cx="1092712" cy="650652"/>
          </a:xfrm>
          <a:prstGeom prst="rect">
            <a:avLst/>
          </a:prstGeom>
        </p:spPr>
      </p:pic>
    </p:spTree>
    <p:extLst>
      <p:ext uri="{BB962C8B-B14F-4D97-AF65-F5344CB8AC3E}">
        <p14:creationId xmlns:p14="http://schemas.microsoft.com/office/powerpoint/2010/main" val="3102651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87904A-B91E-451C-BFE1-8A86392EF252}" type="slidenum">
              <a:rPr lang="en-US" smtClean="0"/>
              <a:t>‹#›</a:t>
            </a:fld>
            <a:endParaRPr lang="en-US" dirty="0"/>
          </a:p>
        </p:txBody>
      </p:sp>
    </p:spTree>
    <p:extLst>
      <p:ext uri="{BB962C8B-B14F-4D97-AF65-F5344CB8AC3E}">
        <p14:creationId xmlns:p14="http://schemas.microsoft.com/office/powerpoint/2010/main" val="2997262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64E62C-1D3A-40D3-B78A-88EB00CDA736}" type="datetimeFigureOut">
              <a:rPr lang="en-US" smtClean="0"/>
              <a:pPr/>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B62387-0B77-4153-914B-7C44516FCCE6}" type="slidenum">
              <a:rPr lang="en-US" smtClean="0"/>
              <a:pPr/>
              <a:t>‹#›</a:t>
            </a:fld>
            <a:endParaRPr lang="en-US" dirty="0"/>
          </a:p>
        </p:txBody>
      </p:sp>
    </p:spTree>
    <p:extLst>
      <p:ext uri="{BB962C8B-B14F-4D97-AF65-F5344CB8AC3E}">
        <p14:creationId xmlns:p14="http://schemas.microsoft.com/office/powerpoint/2010/main" val="1481596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437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32030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3834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3530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429356" y="2697938"/>
            <a:ext cx="7293403" cy="2260314"/>
          </a:xfrm>
          <a:prstGeom prst="rect">
            <a:avLst/>
          </a:prstGeom>
        </p:spPr>
        <p:txBody>
          <a:bodyPr anchor="t">
            <a:noAutofit/>
          </a:bodyPr>
          <a:lstStyle>
            <a:lvl1pPr algn="l">
              <a:defRPr sz="4800" b="1" cap="none" baseline="0">
                <a:solidFill>
                  <a:srgbClr val="0A3161"/>
                </a:solidFill>
              </a:defRPr>
            </a:lvl1pPr>
          </a:lstStyle>
          <a:p>
            <a:r>
              <a:rPr lang="en-US" dirty="0"/>
              <a:t>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429357" y="1592494"/>
            <a:ext cx="4940621" cy="1043797"/>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1491003" y="6022442"/>
            <a:ext cx="3687172" cy="377507"/>
          </a:xfrm>
        </p:spPr>
        <p:txBody>
          <a:bodyPr/>
          <a:lstStyle>
            <a:lvl1pPr>
              <a:defRPr sz="1800" b="0">
                <a:solidFill>
                  <a:srgbClr val="B31942"/>
                </a:solidFill>
              </a:defRPr>
            </a:lvl1pPr>
          </a:lstStyle>
          <a:p>
            <a:pPr lvl="0"/>
            <a:r>
              <a:rPr lang="en-US" dirty="0"/>
              <a:t>Date</a:t>
            </a:r>
          </a:p>
        </p:txBody>
      </p:sp>
    </p:spTree>
    <p:extLst>
      <p:ext uri="{BB962C8B-B14F-4D97-AF65-F5344CB8AC3E}">
        <p14:creationId xmlns:p14="http://schemas.microsoft.com/office/powerpoint/2010/main" val="145925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3890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7904A-B91E-451C-BFE1-8A86392EF252}" type="slidenum">
              <a:rPr lang="en-US" smtClean="0"/>
              <a:t>‹#›</a:t>
            </a:fld>
            <a:endParaRPr lang="en-US" dirty="0"/>
          </a:p>
        </p:txBody>
      </p:sp>
    </p:spTree>
    <p:extLst>
      <p:ext uri="{BB962C8B-B14F-4D97-AF65-F5344CB8AC3E}">
        <p14:creationId xmlns:p14="http://schemas.microsoft.com/office/powerpoint/2010/main" val="1492366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38653-004E-4E57-A429-B52BFBF8918A}"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87904A-B91E-451C-BFE1-8A86392EF252}" type="slidenum">
              <a:rPr lang="en-US" smtClean="0"/>
              <a:t>‹#›</a:t>
            </a:fld>
            <a:endParaRPr lang="en-US" dirty="0"/>
          </a:p>
        </p:txBody>
      </p:sp>
    </p:spTree>
    <p:extLst>
      <p:ext uri="{BB962C8B-B14F-4D97-AF65-F5344CB8AC3E}">
        <p14:creationId xmlns:p14="http://schemas.microsoft.com/office/powerpoint/2010/main" val="861011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9AFE9E-EB32-416B-A013-7ED0EA4823B5}"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A57D-DE66-458B-A7CF-D5B64DD8D4AC}"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044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AFE9E-EB32-416B-A013-7ED0EA4823B5}"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3297000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9AFE9E-EB32-416B-A013-7ED0EA4823B5}"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A57D-DE66-458B-A7CF-D5B64DD8D4AC}"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93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9AFE9E-EB32-416B-A013-7ED0EA4823B5}"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1549545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9AFE9E-EB32-416B-A013-7ED0EA4823B5}"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1846557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9AFE9E-EB32-416B-A013-7ED0EA4823B5}"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3669312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9AFE9E-EB32-416B-A013-7ED0EA4823B5}" type="datetimeFigureOut">
              <a:rPr lang="en-US" smtClean="0"/>
              <a:t>10/31/2022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91612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lt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429356" y="2697938"/>
            <a:ext cx="7293403" cy="2260314"/>
          </a:xfrm>
          <a:prstGeom prst="rect">
            <a:avLst/>
          </a:prstGeom>
        </p:spPr>
        <p:txBody>
          <a:bodyPr anchor="t">
            <a:noAutofit/>
          </a:bodyPr>
          <a:lstStyle>
            <a:lvl1pPr algn="l">
              <a:defRPr sz="4800" b="1" cap="none" baseline="0">
                <a:solidFill>
                  <a:srgbClr val="0A3161"/>
                </a:solidFill>
              </a:defRPr>
            </a:lvl1pPr>
          </a:lstStyle>
          <a:p>
            <a:r>
              <a:rPr lang="en-US" dirty="0"/>
              <a:t>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429357" y="1592494"/>
            <a:ext cx="4940621" cy="1043797"/>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1491003" y="6022442"/>
            <a:ext cx="3687172" cy="377507"/>
          </a:xfrm>
        </p:spPr>
        <p:txBody>
          <a:bodyPr/>
          <a:lstStyle>
            <a:lvl1pPr>
              <a:defRPr sz="1800" b="0">
                <a:solidFill>
                  <a:srgbClr val="B31942"/>
                </a:solidFill>
              </a:defRPr>
            </a:lvl1pPr>
          </a:lstStyle>
          <a:p>
            <a:pPr lvl="0"/>
            <a:r>
              <a:rPr lang="en-US" dirty="0"/>
              <a:t>Date</a:t>
            </a:r>
          </a:p>
        </p:txBody>
      </p:sp>
      <p:sp>
        <p:nvSpPr>
          <p:cNvPr id="7" name="Text Placeholder 5">
            <a:extLst>
              <a:ext uri="{FF2B5EF4-FFF2-40B4-BE49-F238E27FC236}">
                <a16:creationId xmlns:a16="http://schemas.microsoft.com/office/drawing/2014/main" id="{FFAD8265-CDBD-304D-A45F-4264530D547F}"/>
              </a:ext>
            </a:extLst>
          </p:cNvPr>
          <p:cNvSpPr>
            <a:spLocks noGrp="1"/>
          </p:cNvSpPr>
          <p:nvPr>
            <p:ph type="body" sz="quarter" idx="19" hasCustomPrompt="1"/>
          </p:nvPr>
        </p:nvSpPr>
        <p:spPr>
          <a:xfrm>
            <a:off x="3138056" y="128016"/>
            <a:ext cx="4821238"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16660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C9AFE9E-EB32-416B-A013-7ED0EA4823B5}" type="datetimeFigureOut">
              <a:rPr lang="en-US" smtClean="0"/>
              <a:t>10/31/2022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D6AA57D-DE66-458B-A7CF-D5B64DD8D4AC}" type="slidenum">
              <a:rPr lang="en-US" smtClean="0"/>
              <a:t>‹#›</a:t>
            </a:fld>
            <a:endParaRPr lang="en-US"/>
          </a:p>
        </p:txBody>
      </p:sp>
    </p:spTree>
    <p:extLst>
      <p:ext uri="{BB962C8B-B14F-4D97-AF65-F5344CB8AC3E}">
        <p14:creationId xmlns:p14="http://schemas.microsoft.com/office/powerpoint/2010/main" val="1368134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C9AFE9E-EB32-416B-A013-7ED0EA4823B5}"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2070058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AFE9E-EB32-416B-A013-7ED0EA4823B5}"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2166343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AFE9E-EB32-416B-A013-7ED0EA4823B5}"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AA57D-DE66-458B-A7CF-D5B64DD8D4AC}" type="slidenum">
              <a:rPr lang="en-US" smtClean="0"/>
              <a:t>‹#›</a:t>
            </a:fld>
            <a:endParaRPr lang="en-US"/>
          </a:p>
        </p:txBody>
      </p:sp>
    </p:spTree>
    <p:extLst>
      <p:ext uri="{BB962C8B-B14F-4D97-AF65-F5344CB8AC3E}">
        <p14:creationId xmlns:p14="http://schemas.microsoft.com/office/powerpoint/2010/main" val="131336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1A1E0BB4-0DA1-B349-A3A6-F2208CE09DE4}"/>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400800" cy="640080"/>
          </a:xfrm>
          <a:prstGeom prst="rect">
            <a:avLst/>
          </a:prstGeom>
          <a:solidFill>
            <a:schemeClr val="bg1"/>
          </a:solidFill>
        </p:spPr>
        <p:txBody>
          <a:bodyPr lIns="91440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400800" cy="731520"/>
          </a:xfrm>
          <a:solidFill>
            <a:schemeClr val="bg1"/>
          </a:solidFill>
        </p:spPr>
        <p:txBody>
          <a:bodyPr lIns="91440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4008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0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539C152-2AE3-AF45-A579-1C0E0FA5FAF5}"/>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400800" cy="640080"/>
          </a:xfrm>
          <a:prstGeom prst="rect">
            <a:avLst/>
          </a:prstGeom>
          <a:solidFill>
            <a:schemeClr val="bg1"/>
          </a:solidFill>
        </p:spPr>
        <p:txBody>
          <a:bodyPr lIns="91440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400800" cy="731520"/>
          </a:xfrm>
          <a:solidFill>
            <a:schemeClr val="bg1"/>
          </a:solidFill>
        </p:spPr>
        <p:txBody>
          <a:bodyPr lIns="91440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4008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057" y="128016"/>
            <a:ext cx="4821238"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89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5486400" cy="685800"/>
          </a:xfrm>
          <a:prstGeom prst="rect">
            <a:avLst/>
          </a:prstGeom>
        </p:spPr>
        <p:txBody>
          <a:bodyPr/>
          <a:lstStyle>
            <a:lvl1pPr>
              <a:defRPr/>
            </a:lvl1pPr>
          </a:lstStyle>
          <a:p>
            <a:r>
              <a:rPr lang="en-US" dirty="0"/>
              <a:t>Click to add content</a:t>
            </a:r>
          </a:p>
        </p:txBody>
      </p:sp>
      <p:sp>
        <p:nvSpPr>
          <p:cNvPr id="3" name="Content Placeholder 2"/>
          <p:cNvSpPr>
            <a:spLocks noGrp="1"/>
          </p:cNvSpPr>
          <p:nvPr>
            <p:ph idx="1" hasCustomPrompt="1"/>
          </p:nvPr>
        </p:nvSpPr>
        <p:spPr>
          <a:xfrm>
            <a:off x="457200" y="1188720"/>
            <a:ext cx="8229600" cy="4846320"/>
          </a:xfrm>
        </p:spPr>
        <p:txBody>
          <a:bodyPr>
            <a:noAutofit/>
          </a:bodyPr>
          <a:lstStyle>
            <a:lvl4pPr>
              <a:defRPr>
                <a:solidFill>
                  <a:schemeClr val="accent2"/>
                </a:solidFill>
              </a:defRPr>
            </a:lvl4pPr>
            <a:lvl5pPr>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6" name="Slide Number Placeholder 5"/>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6689598" y="6263640"/>
            <a:ext cx="1997202" cy="365125"/>
          </a:xfrm>
          <a:prstGeom prst="rect">
            <a:avLst/>
          </a:prstGeom>
        </p:spPr>
        <p:txBody>
          <a:bodyPr/>
          <a:lstStyle/>
          <a:p>
            <a:r>
              <a:rPr lang="en-US" dirty="0"/>
              <a:t>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429"/>
            <a:ext cx="5486400" cy="685800"/>
          </a:xfrm>
          <a:prstGeom prst="rect">
            <a:avLst/>
          </a:prstGeom>
        </p:spPr>
        <p:txBody>
          <a:bodyPr/>
          <a:lstStyle>
            <a:lvl1pPr>
              <a:defRPr/>
            </a:lvl1pPr>
          </a:lstStyle>
          <a:p>
            <a:r>
              <a:rPr lang="en-US" dirty="0"/>
              <a:t>Click to add content</a:t>
            </a:r>
          </a:p>
        </p:txBody>
      </p:sp>
      <p:sp>
        <p:nvSpPr>
          <p:cNvPr id="5" name="Footer Placeholder 4"/>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6" name="Slide Number Placeholder 5"/>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
        <p:nvSpPr>
          <p:cNvPr id="10" name="Table Placeholder 9"/>
          <p:cNvSpPr>
            <a:spLocks noGrp="1"/>
          </p:cNvSpPr>
          <p:nvPr>
            <p:ph type="tbl" sz="quarter" idx="13"/>
          </p:nvPr>
        </p:nvSpPr>
        <p:spPr>
          <a:xfrm>
            <a:off x="457200" y="1188720"/>
            <a:ext cx="8229600" cy="4846320"/>
          </a:xfrm>
        </p:spPr>
        <p:txBody>
          <a:bodyPr/>
          <a:lstStyle/>
          <a:p>
            <a:r>
              <a:rPr lang="en-US" dirty="0"/>
              <a:t>Click icon to add table</a:t>
            </a:r>
          </a:p>
        </p:txBody>
      </p:sp>
      <p:sp>
        <p:nvSpPr>
          <p:cNvPr id="8" name="Date Placeholder 3">
            <a:extLst>
              <a:ext uri="{FF2B5EF4-FFF2-40B4-BE49-F238E27FC236}">
                <a16:creationId xmlns:a16="http://schemas.microsoft.com/office/drawing/2014/main" id="{0C1A172A-9B59-EB43-AADD-6A1D82F805EC}"/>
              </a:ext>
            </a:extLst>
          </p:cNvPr>
          <p:cNvSpPr>
            <a:spLocks noGrp="1"/>
          </p:cNvSpPr>
          <p:nvPr>
            <p:ph type="dt" sz="half" idx="10"/>
          </p:nvPr>
        </p:nvSpPr>
        <p:spPr>
          <a:xfrm>
            <a:off x="6689598" y="6263640"/>
            <a:ext cx="1997202" cy="365125"/>
          </a:xfrm>
          <a:prstGeom prst="rect">
            <a:avLst/>
          </a:prstGeom>
        </p:spPr>
        <p:txBody>
          <a:bodyPr/>
          <a:lstStyle/>
          <a:p>
            <a:r>
              <a:rPr lang="en-US" dirty="0"/>
              <a:t>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7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88720"/>
            <a:ext cx="8229600" cy="3248026"/>
          </a:xfrm>
          <a:prstGeom prst="rect">
            <a:avLst/>
          </a:prstGeom>
        </p:spPr>
        <p:txBody>
          <a:bodyPr anchor="b"/>
          <a:lstStyle>
            <a:lvl1pPr>
              <a:defRPr sz="6000">
                <a:solidFill>
                  <a:srgbClr val="0A3161"/>
                </a:solidFill>
              </a:defRPr>
            </a:lvl1pPr>
          </a:lstStyle>
          <a:p>
            <a:r>
              <a:rPr lang="en-US" dirty="0"/>
              <a:t>Click to add content</a:t>
            </a:r>
          </a:p>
        </p:txBody>
      </p:sp>
      <p:sp>
        <p:nvSpPr>
          <p:cNvPr id="3" name="Text Placeholder 2"/>
          <p:cNvSpPr>
            <a:spLocks noGrp="1"/>
          </p:cNvSpPr>
          <p:nvPr>
            <p:ph type="body" idx="1"/>
          </p:nvPr>
        </p:nvSpPr>
        <p:spPr>
          <a:xfrm>
            <a:off x="457200" y="4572000"/>
            <a:ext cx="8229600" cy="1463040"/>
          </a:xfrm>
        </p:spPr>
        <p:txBody>
          <a:bodyPr/>
          <a:lstStyle>
            <a:lvl1pPr marL="0" indent="0">
              <a:buNone/>
              <a:defRPr sz="2400">
                <a:solidFill>
                  <a:srgbClr val="B319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005840" y="6263640"/>
            <a:ext cx="3657600" cy="365125"/>
          </a:xfrm>
          <a:prstGeom prst="rect">
            <a:avLst/>
          </a:prstGeom>
        </p:spPr>
        <p:txBody>
          <a:bodyPr/>
          <a:lstStyle/>
          <a:p>
            <a:r>
              <a:rPr lang="en-US" dirty="0"/>
              <a:t>Presentation Title | Office/BOD</a:t>
            </a:r>
          </a:p>
        </p:txBody>
      </p:sp>
      <p:sp>
        <p:nvSpPr>
          <p:cNvPr id="6" name="Slide Number Placeholder 5"/>
          <p:cNvSpPr>
            <a:spLocks noGrp="1"/>
          </p:cNvSpPr>
          <p:nvPr>
            <p:ph type="sldNum" sz="quarter" idx="12"/>
          </p:nvPr>
        </p:nvSpPr>
        <p:spPr>
          <a:xfrm>
            <a:off x="457200" y="6263640"/>
            <a:ext cx="457200" cy="365760"/>
          </a:xfrm>
          <a:prstGeom prst="rect">
            <a:avLst/>
          </a:prstGeom>
        </p:spPr>
        <p:txBody>
          <a:bodyPr/>
          <a:lstStyle/>
          <a:p>
            <a:fld id="{781057C3-FDA3-B146-AA6C-F3C04E67C803}" type="slidenum">
              <a:rPr lang="en-US" smtClean="0"/>
              <a:t>‹#›</a:t>
            </a:fld>
            <a:endParaRPr lang="en-US" dirty="0"/>
          </a:p>
        </p:txBody>
      </p:sp>
      <p:sp>
        <p:nvSpPr>
          <p:cNvPr id="8" name="Date Placeholder 4">
            <a:extLst>
              <a:ext uri="{FF2B5EF4-FFF2-40B4-BE49-F238E27FC236}">
                <a16:creationId xmlns:a16="http://schemas.microsoft.com/office/drawing/2014/main" id="{755D1286-6D1D-0F4F-8444-0698CAF8CA31}"/>
              </a:ext>
            </a:extLst>
          </p:cNvPr>
          <p:cNvSpPr>
            <a:spLocks noGrp="1"/>
          </p:cNvSpPr>
          <p:nvPr>
            <p:ph type="dt" sz="half" idx="10"/>
          </p:nvPr>
        </p:nvSpPr>
        <p:spPr>
          <a:xfrm>
            <a:off x="6689598" y="6263640"/>
            <a:ext cx="1997202" cy="365125"/>
          </a:xfrm>
          <a:prstGeom prst="rect">
            <a:avLst/>
          </a:prstGeom>
        </p:spPr>
        <p:txBody>
          <a:bodyPr/>
          <a:lstStyle/>
          <a:p>
            <a:r>
              <a:rPr lang="en-US" dirty="0"/>
              <a:t>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0" y="128016"/>
            <a:ext cx="5486400" cy="685800"/>
          </a:xfrm>
          <a:prstGeom prst="rect">
            <a:avLst/>
          </a:prstGeom>
        </p:spPr>
        <p:txBody>
          <a:bodyPr vert="horz" lIns="91440" tIns="45720" rIns="91440" bIns="45720" rtlCol="0" anchor="ctr" anchorCtr="0">
            <a:noAutofit/>
          </a:bodyPr>
          <a:lstStyle/>
          <a:p>
            <a:r>
              <a:rPr lang="en-US" dirty="0"/>
              <a:t>Click to add content</a:t>
            </a:r>
          </a:p>
        </p:txBody>
      </p:sp>
      <p:sp>
        <p:nvSpPr>
          <p:cNvPr id="3" name="Text Placeholder 2"/>
          <p:cNvSpPr>
            <a:spLocks noGrp="1"/>
          </p:cNvSpPr>
          <p:nvPr>
            <p:ph type="body" idx="1"/>
          </p:nvPr>
        </p:nvSpPr>
        <p:spPr>
          <a:xfrm>
            <a:off x="457200" y="1188720"/>
            <a:ext cx="8229600" cy="4846320"/>
          </a:xfrm>
          <a:prstGeom prst="rect">
            <a:avLst/>
          </a:prstGeom>
        </p:spPr>
        <p:txBody>
          <a:bodyPr vert="horz" wrap="square" lIns="91440" tIns="45720" rIns="91440" bIns="45720" rtlCol="0">
            <a:noAutofit/>
          </a:bodyPr>
          <a:lstStyle/>
          <a:p>
            <a:pPr lvl="0"/>
            <a:r>
              <a:rPr lang="en-US" dirty="0"/>
              <a:t>Text</a:t>
            </a:r>
          </a:p>
          <a:p>
            <a:pPr lvl="1"/>
            <a:r>
              <a:rPr lang="en-US" dirty="0"/>
              <a:t>Text</a:t>
            </a:r>
          </a:p>
          <a:p>
            <a:pPr lvl="2"/>
            <a:r>
              <a:rPr lang="en-US" dirty="0"/>
              <a:t>First-level bullet text is Arial 20pt</a:t>
            </a:r>
          </a:p>
          <a:p>
            <a:pPr lvl="3"/>
            <a:r>
              <a:rPr lang="en-US" dirty="0"/>
              <a:t>Second-level bullet text is Arial 16pt cyan </a:t>
            </a:r>
          </a:p>
          <a:p>
            <a:pPr lvl="2"/>
            <a:r>
              <a:rPr lang="en-US" dirty="0"/>
              <a:t>Arial is the only font used in this template</a:t>
            </a:r>
          </a:p>
          <a:p>
            <a:pPr lvl="2"/>
            <a:r>
              <a:rPr lang="en-US" dirty="0"/>
              <a:t>All bulleted text is sentence case (capitalize the first letter of the first word)</a:t>
            </a:r>
          </a:p>
          <a:p>
            <a:pPr lvl="2"/>
            <a:r>
              <a:rPr lang="en-US" dirty="0"/>
              <a:t>Text under 16pt should use this blue (r 10, g 49, b 97)</a:t>
            </a:r>
          </a:p>
          <a:p>
            <a:pPr marL="182880" marR="0" lvl="2"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a:pPr>
            <a:r>
              <a:rPr lang="en-US" dirty="0"/>
              <a:t>Text 16pt or above or 14pt bold can use this blue (r 0, g 155, b 223)</a:t>
            </a:r>
          </a:p>
          <a:p>
            <a:pPr lvl="2"/>
            <a:endParaRPr lang="en-US" dirty="0"/>
          </a:p>
        </p:txBody>
      </p:sp>
      <p:sp>
        <p:nvSpPr>
          <p:cNvPr id="4" name="Date Placeholder 3"/>
          <p:cNvSpPr>
            <a:spLocks noGrp="1"/>
          </p:cNvSpPr>
          <p:nvPr>
            <p:ph type="dt" sz="half" idx="2"/>
          </p:nvPr>
        </p:nvSpPr>
        <p:spPr>
          <a:xfrm>
            <a:off x="6689598" y="6263640"/>
            <a:ext cx="1997202" cy="365125"/>
          </a:xfrm>
          <a:prstGeom prst="rect">
            <a:avLst/>
          </a:prstGeom>
        </p:spPr>
        <p:txBody>
          <a:bodyPr vert="horz" lIns="91440" tIns="45720" rIns="91440" bIns="45720" rtlCol="0" anchor="ctr"/>
          <a:lstStyle>
            <a:lvl1pPr algn="r">
              <a:defRPr sz="1000">
                <a:solidFill>
                  <a:srgbClr val="0A3161"/>
                </a:solidFill>
                <a:latin typeface="Arial" charset="0"/>
                <a:ea typeface="Arial" charset="0"/>
                <a:cs typeface="Arial" charset="0"/>
              </a:defRPr>
            </a:lvl1pPr>
          </a:lstStyle>
          <a:p>
            <a:r>
              <a:rPr lang="en-US" dirty="0"/>
              <a:t>Month Day Year</a:t>
            </a:r>
          </a:p>
        </p:txBody>
      </p:sp>
      <p:sp>
        <p:nvSpPr>
          <p:cNvPr id="5" name="Footer Placeholder 4"/>
          <p:cNvSpPr>
            <a:spLocks noGrp="1"/>
          </p:cNvSpPr>
          <p:nvPr>
            <p:ph type="ftr" sz="quarter" idx="3"/>
          </p:nvPr>
        </p:nvSpPr>
        <p:spPr>
          <a:xfrm>
            <a:off x="1005840" y="6263640"/>
            <a:ext cx="3657600" cy="365125"/>
          </a:xfrm>
          <a:prstGeom prst="rect">
            <a:avLst/>
          </a:prstGeom>
        </p:spPr>
        <p:txBody>
          <a:bodyPr vert="horz" lIns="91440" tIns="45720" rIns="91440" bIns="45720" rtlCol="0" anchor="ctr"/>
          <a:lstStyle>
            <a:lvl1pPr algn="l">
              <a:defRPr sz="1000">
                <a:solidFill>
                  <a:srgbClr val="0A3161"/>
                </a:solidFill>
                <a:latin typeface="Arial" charset="0"/>
                <a:ea typeface="Arial" charset="0"/>
                <a:cs typeface="Arial" charset="0"/>
              </a:defRPr>
            </a:lvl1pPr>
          </a:lstStyle>
          <a:p>
            <a:r>
              <a:rPr lang="en-US" dirty="0"/>
              <a:t>Presentation Title | Office/BOD</a:t>
            </a:r>
          </a:p>
        </p:txBody>
      </p:sp>
      <p:sp>
        <p:nvSpPr>
          <p:cNvPr id="6" name="Slide Number Placeholder 5"/>
          <p:cNvSpPr>
            <a:spLocks noGrp="1"/>
          </p:cNvSpPr>
          <p:nvPr>
            <p:ph type="sldNum" sz="quarter" idx="4"/>
          </p:nvPr>
        </p:nvSpPr>
        <p:spPr>
          <a:xfrm>
            <a:off x="457200" y="6263640"/>
            <a:ext cx="457200" cy="365760"/>
          </a:xfrm>
          <a:prstGeom prst="rect">
            <a:avLst/>
          </a:prstGeom>
        </p:spPr>
        <p:txBody>
          <a:bodyPr vert="horz" lIns="91440" tIns="45720" rIns="91440" bIns="45720" rtlCol="0" anchor="ctr"/>
          <a:lstStyle>
            <a:lvl1pPr algn="ctr">
              <a:defRPr sz="1000" b="1">
                <a:solidFill>
                  <a:srgbClr val="0A3161"/>
                </a:solidFill>
                <a:latin typeface="Arial" charset="0"/>
                <a:ea typeface="Arial" charset="0"/>
                <a:cs typeface="Arial" charset="0"/>
              </a:defRPr>
            </a:lvl1pPr>
          </a:lstStyle>
          <a:p>
            <a:r>
              <a:rPr lang="en-US" dirty="0"/>
              <a:t>Page </a:t>
            </a:r>
            <a:fld id="{781057C3-FDA3-B146-AA6C-F3C04E67C803}" type="slidenum">
              <a:rPr lang="en-US" smtClean="0"/>
              <a:pPr/>
              <a:t>‹#›</a:t>
            </a:fld>
            <a:endParaRPr lang="en-US" dirty="0"/>
          </a:p>
        </p:txBody>
      </p:sp>
      <p:cxnSp>
        <p:nvCxnSpPr>
          <p:cNvPr id="8" name="Straight Connector 7">
            <a:extLst>
              <a:ext uri="{FF2B5EF4-FFF2-40B4-BE49-F238E27FC236}">
                <a16:creationId xmlns:a16="http://schemas.microsoft.com/office/drawing/2014/main" id="{8578CF7C-886E-4B44-8D6F-9CCB4440C25B}"/>
              </a:ext>
            </a:extLst>
          </p:cNvPr>
          <p:cNvCxnSpPr/>
          <p:nvPr userDrawn="1"/>
        </p:nvCxnSpPr>
        <p:spPr>
          <a:xfrm>
            <a:off x="457200" y="6611112"/>
            <a:ext cx="4572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1AFB7-6231-874C-9E3D-F557917EEB7E}"/>
              </a:ext>
            </a:extLst>
          </p:cNvPr>
          <p:cNvCxnSpPr>
            <a:cxnSpLocks/>
          </p:cNvCxnSpPr>
          <p:nvPr userDrawn="1"/>
        </p:nvCxnSpPr>
        <p:spPr>
          <a:xfrm>
            <a:off x="1078992" y="6611112"/>
            <a:ext cx="9144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 id="2147483697" r:id="rId4"/>
    <p:sldLayoutId id="2147483698" r:id="rId5"/>
    <p:sldLayoutId id="2147483699" r:id="rId6"/>
    <p:sldLayoutId id="2147483674" r:id="rId7"/>
    <p:sldLayoutId id="2147483685" r:id="rId8"/>
    <p:sldLayoutId id="2147483675" r:id="rId9"/>
    <p:sldLayoutId id="2147483676" r:id="rId10"/>
    <p:sldLayoutId id="2147483677" r:id="rId11"/>
    <p:sldLayoutId id="2147483678" r:id="rId12"/>
    <p:sldLayoutId id="2147483679" r:id="rId13"/>
    <p:sldLayoutId id="2147483680" r:id="rId14"/>
    <p:sldLayoutId id="2147483681" r:id="rId15"/>
    <p:sldLayoutId id="2147483700" r:id="rId16"/>
  </p:sldLayoutIdLst>
  <p:hf hdr="0"/>
  <p:txStyles>
    <p:titleStyle>
      <a:lvl1pPr algn="l" defTabSz="914400" rtl="0" eaLnBrk="1" latinLnBrk="0" hangingPunct="1">
        <a:lnSpc>
          <a:spcPct val="90000"/>
        </a:lnSpc>
        <a:spcBef>
          <a:spcPct val="0"/>
        </a:spcBef>
        <a:buNone/>
        <a:defRPr sz="2400" b="1" i="0" kern="1200" baseline="0">
          <a:solidFill>
            <a:srgbClr val="0A316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10/31/2022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Rectangle 17">
            <a:extLst>
              <a:ext uri="{FF2B5EF4-FFF2-40B4-BE49-F238E27FC236}">
                <a16:creationId xmlns:a16="http://schemas.microsoft.com/office/drawing/2014/main" id="{83E129E6-430F-4F6B-ACEE-65CDF11031E4}"/>
              </a:ext>
            </a:extLst>
          </p:cNvPr>
          <p:cNvSpPr/>
          <p:nvPr userDrawn="1"/>
        </p:nvSpPr>
        <p:spPr>
          <a:xfrm>
            <a:off x="0" y="-1"/>
            <a:ext cx="9144000" cy="2827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84959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7C9AFE9E-EB32-416B-A013-7ED0EA4823B5}" type="datetimeFigureOut">
              <a:rPr lang="en-US" smtClean="0"/>
              <a:t>10/31/2022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7D6AA57D-DE66-458B-A7CF-D5B64DD8D4AC}"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1799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pngall.com/welcome-word-pn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2EDE5B1-C531-9D40-AD61-6A778C510E1B}"/>
              </a:ext>
            </a:extLst>
          </p:cNvPr>
          <p:cNvSpPr>
            <a:spLocks noGrp="1"/>
          </p:cNvSpPr>
          <p:nvPr>
            <p:ph type="body" sz="quarter" idx="4294967295"/>
          </p:nvPr>
        </p:nvSpPr>
        <p:spPr>
          <a:xfrm>
            <a:off x="2081643" y="1236336"/>
            <a:ext cx="5312315" cy="685800"/>
          </a:xfrm>
        </p:spPr>
        <p:txBody>
          <a:bodyPr>
            <a:noAutofit/>
          </a:bodyPr>
          <a:lstStyle/>
          <a:p>
            <a:pPr algn="ctr"/>
            <a:r>
              <a:rPr lang="en-US" sz="3600" dirty="0"/>
              <a:t>We will begin shortly...</a:t>
            </a:r>
          </a:p>
        </p:txBody>
      </p:sp>
      <p:sp>
        <p:nvSpPr>
          <p:cNvPr id="2" name="Rectangle 1">
            <a:extLst>
              <a:ext uri="{FF2B5EF4-FFF2-40B4-BE49-F238E27FC236}">
                <a16:creationId xmlns:a16="http://schemas.microsoft.com/office/drawing/2014/main" id="{01256C66-7A37-42A6-96A4-1EC66F09D696}"/>
              </a:ext>
            </a:extLst>
          </p:cNvPr>
          <p:cNvSpPr/>
          <p:nvPr/>
        </p:nvSpPr>
        <p:spPr>
          <a:xfrm>
            <a:off x="918276" y="2204025"/>
            <a:ext cx="7639050" cy="34778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rPr>
              <a:t>Once the main presentation begins, you should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rPr>
              <a:t>hear audio through your computer.  If you do not, please check your computer settings. </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Arial" panose="020B0604020202020204"/>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rPr>
              <a:t>To help with audio please </a:t>
            </a:r>
            <a:r>
              <a:rPr kumimoji="0" lang="en-US" sz="2000" b="1" i="0" u="none" strike="noStrike" kern="1200" cap="none" spc="0" normalizeH="0" baseline="0" noProof="0" dirty="0">
                <a:ln>
                  <a:noFill/>
                </a:ln>
                <a:solidFill>
                  <a:srgbClr val="002060"/>
                </a:solidFill>
                <a:effectLst/>
                <a:uLnTx/>
                <a:uFillTx/>
                <a:latin typeface="Arial" panose="020B0604020202020204"/>
                <a:ea typeface="+mn-ea"/>
                <a:cs typeface="+mn-cs"/>
              </a:rPr>
              <a:t>close all other windows</a:t>
            </a:r>
            <a:r>
              <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rPr>
              <a:t>.  If your settings are correct and you continue to have audio problems, please log out and log back in.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a:ea typeface="+mn-ea"/>
                <a:cs typeface="+mn-cs"/>
              </a:rPr>
              <a:t>Thank You!</a:t>
            </a:r>
          </a:p>
        </p:txBody>
      </p:sp>
      <p:sp>
        <p:nvSpPr>
          <p:cNvPr id="3" name="TextBox 2">
            <a:extLst>
              <a:ext uri="{FF2B5EF4-FFF2-40B4-BE49-F238E27FC236}">
                <a16:creationId xmlns:a16="http://schemas.microsoft.com/office/drawing/2014/main" id="{20A51A99-214E-4B07-9A5B-20A6B321ADFF}"/>
              </a:ext>
            </a:extLst>
          </p:cNvPr>
          <p:cNvSpPr txBox="1"/>
          <p:nvPr/>
        </p:nvSpPr>
        <p:spPr>
          <a:xfrm>
            <a:off x="280416" y="6297453"/>
            <a:ext cx="637860" cy="30008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34327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3490-12EA-4402-B717-6381E0ACE40E}"/>
              </a:ext>
            </a:extLst>
          </p:cNvPr>
          <p:cNvSpPr>
            <a:spLocks noGrp="1"/>
          </p:cNvSpPr>
          <p:nvPr>
            <p:ph type="title"/>
          </p:nvPr>
        </p:nvSpPr>
        <p:spPr>
          <a:xfrm>
            <a:off x="3657600" y="170861"/>
            <a:ext cx="5486400"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5A61A027-3CF9-405F-805A-4C34FC6A2A43}"/>
              </a:ext>
            </a:extLst>
          </p:cNvPr>
          <p:cNvSpPr>
            <a:spLocks noGrp="1"/>
          </p:cNvSpPr>
          <p:nvPr>
            <p:ph idx="1"/>
          </p:nvPr>
        </p:nvSpPr>
        <p:spPr>
          <a:xfrm>
            <a:off x="301658" y="1236617"/>
            <a:ext cx="8385142" cy="5155519"/>
          </a:xfrm>
        </p:spPr>
        <p:txBody>
          <a:bodyPr/>
          <a:lstStyle/>
          <a:p>
            <a:pPr algn="ctr"/>
            <a:r>
              <a:rPr lang="en-US" sz="3200" dirty="0"/>
              <a:t>	</a:t>
            </a:r>
            <a:r>
              <a:rPr lang="en-US" sz="2800" dirty="0"/>
              <a:t>	</a:t>
            </a:r>
          </a:p>
        </p:txBody>
      </p:sp>
      <p:sp>
        <p:nvSpPr>
          <p:cNvPr id="4" name="Footer Placeholder 3">
            <a:extLst>
              <a:ext uri="{FF2B5EF4-FFF2-40B4-BE49-F238E27FC236}">
                <a16:creationId xmlns:a16="http://schemas.microsoft.com/office/drawing/2014/main" id="{F79251C7-0F01-4E09-8753-82D9AC5EB19B}"/>
              </a:ext>
            </a:extLst>
          </p:cNvPr>
          <p:cNvSpPr>
            <a:spLocks noGrp="1"/>
          </p:cNvSpPr>
          <p:nvPr>
            <p:ph type="ftr" sz="quarter" idx="11"/>
          </p:nvPr>
        </p:nvSpPr>
        <p:spPr>
          <a:xfrm>
            <a:off x="3472543" y="4582887"/>
            <a:ext cx="4897413" cy="1910936"/>
          </a:xfrm>
        </p:spPr>
        <p:txBody>
          <a:bodyPr/>
          <a:lstStyle/>
          <a:p>
            <a:pPr algn="ctr"/>
            <a:r>
              <a:rPr lang="en-US" sz="2800" b="1" dirty="0"/>
              <a:t>     </a:t>
            </a:r>
            <a:r>
              <a:rPr lang="en-US" sz="2800" b="1" dirty="0">
                <a:solidFill>
                  <a:srgbClr val="B31942"/>
                </a:solidFill>
                <a:effectLst/>
                <a:latin typeface="Arial" panose="020B0604020202020204" pitchFamily="34" charset="0"/>
                <a:ea typeface="Calibri" panose="020F0502020204030204" pitchFamily="34" charset="0"/>
                <a:cs typeface="Arial" panose="020B0604020202020204" pitchFamily="34" charset="0"/>
              </a:rPr>
              <a:t>Stephanie Cote </a:t>
            </a:r>
          </a:p>
          <a:p>
            <a:pPr algn="ctr"/>
            <a:r>
              <a:rPr lang="en-US" sz="2800" b="1" dirty="0">
                <a:solidFill>
                  <a:srgbClr val="00355C"/>
                </a:solidFill>
                <a:effectLst/>
                <a:latin typeface="Arial" panose="020B0604020202020204" pitchFamily="34" charset="0"/>
                <a:ea typeface="Calibri" panose="020F0502020204030204" pitchFamily="34" charset="0"/>
                <a:cs typeface="Arial" panose="020B0604020202020204" pitchFamily="34" charset="0"/>
              </a:rPr>
              <a:t>Senior Program Officer- Financial Education and Asset Building, Oweesta Corporation</a:t>
            </a:r>
            <a:endParaRPr lang="en-US" sz="2800" b="1" dirty="0">
              <a:solidFill>
                <a:srgbClr val="00355C"/>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E9B6C50-037D-44AC-8C19-15EDD9574AB6}"/>
              </a:ext>
            </a:extLst>
          </p:cNvPr>
          <p:cNvSpPr>
            <a:spLocks noGrp="1"/>
          </p:cNvSpPr>
          <p:nvPr>
            <p:ph type="sldNum" sz="quarter" idx="12"/>
          </p:nvPr>
        </p:nvSpPr>
        <p:spPr/>
        <p:txBody>
          <a:bodyPr/>
          <a:lstStyle/>
          <a:p>
            <a:fld id="{781057C3-FDA3-B146-AA6C-F3C04E67C803}" type="slidenum">
              <a:rPr lang="en-US" smtClean="0"/>
              <a:t>10</a:t>
            </a:fld>
            <a:endParaRPr lang="en-US" dirty="0"/>
          </a:p>
        </p:txBody>
      </p:sp>
      <p:pic>
        <p:nvPicPr>
          <p:cNvPr id="7" name="Picture 6">
            <a:extLst>
              <a:ext uri="{FF2B5EF4-FFF2-40B4-BE49-F238E27FC236}">
                <a16:creationId xmlns:a16="http://schemas.microsoft.com/office/drawing/2014/main" id="{EF33962C-80B6-4D84-83C8-EE40798E5DE8}"/>
              </a:ext>
            </a:extLst>
          </p:cNvPr>
          <p:cNvPicPr>
            <a:picLocks noChangeAspect="1"/>
          </p:cNvPicPr>
          <p:nvPr/>
        </p:nvPicPr>
        <p:blipFill>
          <a:blip r:embed="rId3"/>
          <a:stretch>
            <a:fillRect/>
          </a:stretch>
        </p:blipFill>
        <p:spPr>
          <a:xfrm>
            <a:off x="508594" y="2471056"/>
            <a:ext cx="3149006" cy="3390997"/>
          </a:xfrm>
          <a:prstGeom prst="rect">
            <a:avLst/>
          </a:prstGeom>
        </p:spPr>
      </p:pic>
      <p:pic>
        <p:nvPicPr>
          <p:cNvPr id="6" name="Picture 5">
            <a:extLst>
              <a:ext uri="{FF2B5EF4-FFF2-40B4-BE49-F238E27FC236}">
                <a16:creationId xmlns:a16="http://schemas.microsoft.com/office/drawing/2014/main" id="{8698011A-7154-4C1E-9277-6194A5F10D26}"/>
              </a:ext>
            </a:extLst>
          </p:cNvPr>
          <p:cNvPicPr>
            <a:picLocks noChangeAspect="1"/>
          </p:cNvPicPr>
          <p:nvPr/>
        </p:nvPicPr>
        <p:blipFill>
          <a:blip r:embed="rId4"/>
          <a:stretch>
            <a:fillRect/>
          </a:stretch>
        </p:blipFill>
        <p:spPr>
          <a:xfrm>
            <a:off x="4604657" y="1188722"/>
            <a:ext cx="3254829" cy="3241765"/>
          </a:xfrm>
          <a:prstGeom prst="rect">
            <a:avLst/>
          </a:prstGeom>
        </p:spPr>
      </p:pic>
    </p:spTree>
    <p:extLst>
      <p:ext uri="{BB962C8B-B14F-4D97-AF65-F5344CB8AC3E}">
        <p14:creationId xmlns:p14="http://schemas.microsoft.com/office/powerpoint/2010/main" val="1647369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068D-0B7C-4E85-A875-0D6F89A5FA62}"/>
              </a:ext>
            </a:extLst>
          </p:cNvPr>
          <p:cNvSpPr>
            <a:spLocks noGrp="1"/>
          </p:cNvSpPr>
          <p:nvPr>
            <p:ph type="title"/>
          </p:nvPr>
        </p:nvSpPr>
        <p:spPr/>
        <p:txBody>
          <a:bodyPr/>
          <a:lstStyle/>
          <a:p>
            <a:pPr algn="ctr"/>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056CCD20-2F83-4A49-9F6E-36A4CCB5E2A4}"/>
              </a:ext>
            </a:extLst>
          </p:cNvPr>
          <p:cNvSpPr>
            <a:spLocks noGrp="1"/>
          </p:cNvSpPr>
          <p:nvPr>
            <p:ph idx="1"/>
          </p:nvPr>
        </p:nvSpPr>
        <p:spPr/>
        <p:txBody>
          <a:bodyPr/>
          <a:lstStyle/>
          <a:p>
            <a:endParaRPr lang="en-US" dirty="0"/>
          </a:p>
          <a:p>
            <a:r>
              <a:rPr lang="en-US" dirty="0"/>
              <a:t>	</a:t>
            </a:r>
          </a:p>
          <a:p>
            <a:endParaRPr lang="en-US" dirty="0"/>
          </a:p>
          <a:p>
            <a:endParaRPr lang="en-US" dirty="0"/>
          </a:p>
          <a:p>
            <a:endParaRPr lang="en-US" dirty="0"/>
          </a:p>
          <a:p>
            <a:endParaRPr lang="en-US" dirty="0"/>
          </a:p>
          <a:p>
            <a:r>
              <a:rPr lang="en-US" noProof="0" dirty="0"/>
              <a:t>				   </a:t>
            </a:r>
            <a:r>
              <a:rPr kumimoji="0" lang="en-US" sz="2800" b="1" i="0" u="none" strike="noStrike" kern="1200" cap="none" spc="0" normalizeH="0" baseline="0" noProof="0" dirty="0">
                <a:ln>
                  <a:noFill/>
                </a:ln>
                <a:solidFill>
                  <a:srgbClr val="B31942"/>
                </a:solidFill>
                <a:effectLst/>
                <a:uLnTx/>
                <a:uFillTx/>
                <a:latin typeface="Arial" charset="0"/>
                <a:cs typeface="Arial" charset="0"/>
              </a:rPr>
              <a:t>Rudy Soto</a:t>
            </a:r>
          </a:p>
          <a:p>
            <a:r>
              <a:rPr lang="en-US" dirty="0"/>
              <a:t>           </a:t>
            </a:r>
            <a:r>
              <a:rPr kumimoji="0" lang="en-US" sz="2800" b="1" i="0" u="none" strike="noStrike" kern="1200" cap="none" spc="0" normalizeH="0" baseline="0" noProof="0" dirty="0">
                <a:ln>
                  <a:noFill/>
                </a:ln>
                <a:solidFill>
                  <a:srgbClr val="0A3161"/>
                </a:solidFill>
                <a:effectLst/>
                <a:uLnTx/>
                <a:uFillTx/>
                <a:latin typeface="Arial" charset="0"/>
                <a:cs typeface="Arial" charset="0"/>
              </a:rPr>
              <a:t>U S. DEPARTMENT OF AGRICULTURE</a:t>
            </a:r>
          </a:p>
          <a:p>
            <a:r>
              <a:rPr lang="en-US" dirty="0">
                <a:solidFill>
                  <a:srgbClr val="0A3161"/>
                </a:solidFill>
              </a:rPr>
              <a:t>		     </a:t>
            </a:r>
            <a:r>
              <a:rPr lang="en-US" sz="2800" dirty="0">
                <a:solidFill>
                  <a:srgbClr val="0A3161"/>
                </a:solidFill>
              </a:rPr>
              <a:t>State Director for Idaho</a:t>
            </a:r>
          </a:p>
        </p:txBody>
      </p:sp>
      <p:sp>
        <p:nvSpPr>
          <p:cNvPr id="4" name="Footer Placeholder 3">
            <a:extLst>
              <a:ext uri="{FF2B5EF4-FFF2-40B4-BE49-F238E27FC236}">
                <a16:creationId xmlns:a16="http://schemas.microsoft.com/office/drawing/2014/main" id="{FCD267BC-A2C8-4341-9EAB-BC91CAD29150}"/>
              </a:ext>
            </a:extLst>
          </p:cNvPr>
          <p:cNvSpPr>
            <a:spLocks noGrp="1"/>
          </p:cNvSpPr>
          <p:nvPr>
            <p:ph type="ftr" sz="quarter" idx="11"/>
          </p:nvPr>
        </p:nvSpPr>
        <p:spPr>
          <a:xfrm>
            <a:off x="1005840" y="6290401"/>
            <a:ext cx="3657600" cy="365125"/>
          </a:xfrm>
        </p:spPr>
        <p:txBody>
          <a:bodyPr/>
          <a:lstStyle/>
          <a:p>
            <a:r>
              <a:rPr lang="en-US"/>
              <a:t>Presentation Title | Office/BOD</a:t>
            </a:r>
            <a:endParaRPr lang="en-US" dirty="0"/>
          </a:p>
        </p:txBody>
      </p:sp>
      <p:sp>
        <p:nvSpPr>
          <p:cNvPr id="5" name="Slide Number Placeholder 4">
            <a:extLst>
              <a:ext uri="{FF2B5EF4-FFF2-40B4-BE49-F238E27FC236}">
                <a16:creationId xmlns:a16="http://schemas.microsoft.com/office/drawing/2014/main" id="{7F966454-7118-4849-B1E2-C94E6950F077}"/>
              </a:ext>
            </a:extLst>
          </p:cNvPr>
          <p:cNvSpPr>
            <a:spLocks noGrp="1"/>
          </p:cNvSpPr>
          <p:nvPr>
            <p:ph type="sldNum" sz="quarter" idx="12"/>
          </p:nvPr>
        </p:nvSpPr>
        <p:spPr/>
        <p:txBody>
          <a:bodyPr/>
          <a:lstStyle/>
          <a:p>
            <a:fld id="{781057C3-FDA3-B146-AA6C-F3C04E67C803}" type="slidenum">
              <a:rPr lang="en-US" smtClean="0"/>
              <a:t>11</a:t>
            </a:fld>
            <a:endParaRPr lang="en-US" dirty="0"/>
          </a:p>
        </p:txBody>
      </p:sp>
      <p:sp>
        <p:nvSpPr>
          <p:cNvPr id="6" name="Date Placeholder 5">
            <a:extLst>
              <a:ext uri="{FF2B5EF4-FFF2-40B4-BE49-F238E27FC236}">
                <a16:creationId xmlns:a16="http://schemas.microsoft.com/office/drawing/2014/main" id="{B1FD7BAF-9D16-48B8-A6A2-33CA29FD299B}"/>
              </a:ext>
            </a:extLst>
          </p:cNvPr>
          <p:cNvSpPr>
            <a:spLocks noGrp="1"/>
          </p:cNvSpPr>
          <p:nvPr>
            <p:ph type="dt" sz="half" idx="10"/>
          </p:nvPr>
        </p:nvSpPr>
        <p:spPr/>
        <p:txBody>
          <a:bodyPr/>
          <a:lstStyle/>
          <a:p>
            <a:r>
              <a:rPr lang="en-US" dirty="0"/>
              <a:t>Date</a:t>
            </a:r>
          </a:p>
        </p:txBody>
      </p:sp>
      <p:sp>
        <p:nvSpPr>
          <p:cNvPr id="20" name="AutoShape 12" descr="USDA Logo">
            <a:extLst>
              <a:ext uri="{FF2B5EF4-FFF2-40B4-BE49-F238E27FC236}">
                <a16:creationId xmlns:a16="http://schemas.microsoft.com/office/drawing/2014/main" id="{7066F5C5-856F-4FE1-B231-E9245E7C1635}"/>
              </a:ext>
            </a:extLst>
          </p:cNvPr>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052D662D-F610-4383-AAA7-2F4B3DCA50DA}"/>
              </a:ext>
            </a:extLst>
          </p:cNvPr>
          <p:cNvPicPr>
            <a:picLocks noChangeAspect="1"/>
          </p:cNvPicPr>
          <p:nvPr/>
        </p:nvPicPr>
        <p:blipFill>
          <a:blip r:embed="rId3"/>
          <a:stretch>
            <a:fillRect/>
          </a:stretch>
        </p:blipFill>
        <p:spPr>
          <a:xfrm>
            <a:off x="1005840" y="2028825"/>
            <a:ext cx="2085975" cy="1428750"/>
          </a:xfrm>
          <a:prstGeom prst="rect">
            <a:avLst/>
          </a:prstGeom>
        </p:spPr>
      </p:pic>
      <p:pic>
        <p:nvPicPr>
          <p:cNvPr id="22" name="Picture 21">
            <a:extLst>
              <a:ext uri="{FF2B5EF4-FFF2-40B4-BE49-F238E27FC236}">
                <a16:creationId xmlns:a16="http://schemas.microsoft.com/office/drawing/2014/main" id="{9C607E8A-B08B-4FCB-9A92-5C68A00DAD71}"/>
              </a:ext>
            </a:extLst>
          </p:cNvPr>
          <p:cNvPicPr>
            <a:picLocks noChangeAspect="1"/>
          </p:cNvPicPr>
          <p:nvPr/>
        </p:nvPicPr>
        <p:blipFill>
          <a:blip r:embed="rId4"/>
          <a:stretch>
            <a:fillRect/>
          </a:stretch>
        </p:blipFill>
        <p:spPr>
          <a:xfrm>
            <a:off x="4179433" y="1534887"/>
            <a:ext cx="2373767" cy="2427514"/>
          </a:xfrm>
          <a:prstGeom prst="rect">
            <a:avLst/>
          </a:prstGeom>
        </p:spPr>
      </p:pic>
    </p:spTree>
    <p:extLst>
      <p:ext uri="{BB962C8B-B14F-4D97-AF65-F5344CB8AC3E}">
        <p14:creationId xmlns:p14="http://schemas.microsoft.com/office/powerpoint/2010/main" val="156392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9128" y="2091134"/>
            <a:ext cx="6540038" cy="1482247"/>
          </a:xfrm>
        </p:spPr>
        <p:txBody>
          <a:bodyPr anchor="ctr">
            <a:normAutofit/>
          </a:bodyPr>
          <a:lstStyle/>
          <a:p>
            <a:r>
              <a:rPr lang="en-US" sz="4500" b="1" dirty="0"/>
              <a:t>Fallon Paiute-Shoshone Tribe</a:t>
            </a:r>
          </a:p>
        </p:txBody>
      </p:sp>
      <p:sp>
        <p:nvSpPr>
          <p:cNvPr id="3" name="Subtitle 2"/>
          <p:cNvSpPr>
            <a:spLocks noGrp="1"/>
          </p:cNvSpPr>
          <p:nvPr>
            <p:ph type="subTitle" idx="1"/>
          </p:nvPr>
        </p:nvSpPr>
        <p:spPr>
          <a:xfrm>
            <a:off x="1539932" y="4730873"/>
            <a:ext cx="5687984" cy="421979"/>
          </a:xfrm>
        </p:spPr>
        <p:txBody>
          <a:bodyPr>
            <a:normAutofit fontScale="85000" lnSpcReduction="10000"/>
          </a:bodyPr>
          <a:lstStyle/>
          <a:p>
            <a:r>
              <a:rPr lang="en-US" dirty="0"/>
              <a:t>Volunteer Income Tax Assistance (VITA) Program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05" y="1860990"/>
            <a:ext cx="2220122" cy="20212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53341"/>
            <a:ext cx="9143999" cy="5143500"/>
          </a:xfrm>
          <a:prstGeom prst="rect">
            <a:avLst/>
          </a:prstGeom>
          <a:ln>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3150123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228" y="286604"/>
            <a:ext cx="7245531" cy="987025"/>
          </a:xfrm>
        </p:spPr>
        <p:txBody>
          <a:bodyPr>
            <a:normAutofit/>
          </a:bodyPr>
          <a:lstStyle/>
          <a:p>
            <a:r>
              <a:rPr lang="en-US" sz="2800" b="1" dirty="0">
                <a:latin typeface="Arial" panose="020B0604020202020204" pitchFamily="34" charset="0"/>
                <a:cs typeface="Arial" panose="020B0604020202020204" pitchFamily="34" charset="0"/>
              </a:rPr>
              <a:t>Why VITA</a:t>
            </a:r>
          </a:p>
        </p:txBody>
      </p:sp>
      <p:sp>
        <p:nvSpPr>
          <p:cNvPr id="3" name="Content Placeholder 2"/>
          <p:cNvSpPr>
            <a:spLocks noGrp="1"/>
          </p:cNvSpPr>
          <p:nvPr>
            <p:ph idx="1"/>
          </p:nvPr>
        </p:nvSpPr>
        <p:spPr>
          <a:xfrm>
            <a:off x="185057" y="1186543"/>
            <a:ext cx="8675914" cy="4876800"/>
          </a:xfrm>
        </p:spPr>
        <p:txBody>
          <a:bodyPr>
            <a:normAutofit fontScale="32500" lnSpcReduction="20000"/>
          </a:bodyPr>
          <a:lstStyle/>
          <a:p>
            <a:pPr marL="0" indent="0">
              <a:spcBef>
                <a:spcPts val="0"/>
              </a:spcBef>
              <a:spcAft>
                <a:spcPts val="0"/>
              </a:spcAft>
              <a:buNone/>
            </a:pPr>
            <a:endParaRPr lang="en-US" sz="4400"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The VITA program has been providing services to our tribal  community</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 members since 2013.  The need for this service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was important and vital to people who needed all of their refund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and not what was left out of their refund after tax preparation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fees have been applied when using a paid tax preparer, sometimes that led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to a balance due to the IRS, plus the tax preparation fees to those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who owed.</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Those we serve have very limited income, whether its earned or social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security income or both. It has been a great benefit to our people and the </a:t>
            </a:r>
          </a:p>
          <a:p>
            <a:pPr marL="0" indent="0">
              <a:spcBef>
                <a:spcPts val="0"/>
              </a:spcBef>
              <a:spcAft>
                <a:spcPts val="0"/>
              </a:spcAft>
              <a:buNone/>
            </a:pPr>
            <a:endParaRPr lang="en-US" sz="6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r>
              <a:rPr lang="en-US" sz="6200" dirty="0">
                <a:solidFill>
                  <a:srgbClr val="000000"/>
                </a:solidFill>
                <a:latin typeface="Arial" panose="020B0604020202020204" pitchFamily="34" charset="0"/>
                <a:ea typeface="Calibri" panose="020F0502020204030204" pitchFamily="34" charset="0"/>
                <a:cs typeface="Arial" panose="020B0604020202020204" pitchFamily="34" charset="0"/>
              </a:rPr>
              <a:t>surrounding community.</a:t>
            </a:r>
          </a:p>
          <a:p>
            <a:pPr marL="0" indent="0">
              <a:spcBef>
                <a:spcPts val="0"/>
              </a:spcBef>
              <a:spcAft>
                <a:spcPts val="0"/>
              </a:spcAft>
              <a:buNone/>
            </a:pPr>
            <a:endParaRPr lang="en-US" sz="6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endParaRPr lang="en-US" sz="6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spcBef>
                <a:spcPts val="0"/>
              </a:spcBef>
              <a:spcAft>
                <a:spcPts val="0"/>
              </a:spcAft>
              <a:buNone/>
            </a:pPr>
            <a:endParaRPr lang="en-US" sz="1200" dirty="0">
              <a:solidFill>
                <a:srgbClr val="000000"/>
              </a:solidFill>
              <a:latin typeface="Atlanta"/>
              <a:ea typeface="Calibri" panose="020F0502020204030204" pitchFamily="34" charset="0"/>
              <a:cs typeface="Arial" panose="020B0604020202020204" pitchFamily="34" charset="0"/>
            </a:endParaRPr>
          </a:p>
          <a:p>
            <a:pPr marL="0" indent="0">
              <a:spcBef>
                <a:spcPts val="0"/>
              </a:spcBef>
              <a:spcAft>
                <a:spcPts val="0"/>
              </a:spcAft>
              <a:buNone/>
            </a:pPr>
            <a:endParaRPr lang="en-US" sz="1200" dirty="0">
              <a:latin typeface="Times New Roman" panose="02020603050405020304" pitchFamily="18" charset="0"/>
              <a:ea typeface="Calibri" panose="020F0502020204030204" pitchFamily="34" charset="0"/>
            </a:endParaRPr>
          </a:p>
          <a:p>
            <a:pPr marL="0">
              <a:spcBef>
                <a:spcPts val="0"/>
              </a:spcBef>
              <a:spcAft>
                <a:spcPts val="0"/>
              </a:spcAft>
            </a:pPr>
            <a:r>
              <a:rPr lang="en-US" dirty="0">
                <a:solidFill>
                  <a:srgbClr val="000000"/>
                </a:solidFill>
                <a:latin typeface="Atlanta"/>
                <a:ea typeface="Calibri" panose="020F0502020204030204" pitchFamily="34" charset="0"/>
                <a:cs typeface="Arial" panose="020B0604020202020204" pitchFamily="34" charset="0"/>
              </a:rPr>
              <a:t> </a:t>
            </a:r>
            <a:endParaRPr lang="en-US" sz="1200" dirty="0">
              <a:latin typeface="Times New Roman" panose="02020603050405020304" pitchFamily="18" charset="0"/>
              <a:ea typeface="Calibri" panose="020F0502020204030204" pitchFamily="34" charset="0"/>
            </a:endParaRPr>
          </a:p>
          <a:p>
            <a:pPr marL="0">
              <a:spcBef>
                <a:spcPts val="0"/>
              </a:spcBef>
              <a:spcAft>
                <a:spcPts val="0"/>
              </a:spcAft>
            </a:pPr>
            <a:endParaRPr lang="en-US" sz="1200" dirty="0">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94672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044" y="286605"/>
            <a:ext cx="7275715" cy="897960"/>
          </a:xfrm>
        </p:spPr>
        <p:txBody>
          <a:bodyPr>
            <a:normAutofit/>
          </a:bodyPr>
          <a:lstStyle/>
          <a:p>
            <a:r>
              <a:rPr lang="en-US" sz="2800" b="1" dirty="0">
                <a:latin typeface="Arial" panose="020B0604020202020204" pitchFamily="34" charset="0"/>
                <a:cs typeface="Arial" panose="020B0604020202020204" pitchFamily="34" charset="0"/>
              </a:rPr>
              <a:t>Training</a:t>
            </a:r>
          </a:p>
        </p:txBody>
      </p:sp>
      <p:sp>
        <p:nvSpPr>
          <p:cNvPr id="3" name="Content Placeholder 2"/>
          <p:cNvSpPr>
            <a:spLocks noGrp="1"/>
          </p:cNvSpPr>
          <p:nvPr>
            <p:ph idx="1"/>
          </p:nvPr>
        </p:nvSpPr>
        <p:spPr>
          <a:xfrm>
            <a:off x="633845" y="1454727"/>
            <a:ext cx="7634944" cy="4414367"/>
          </a:xfrm>
        </p:spPr>
        <p:txBody>
          <a:bodyPr>
            <a:normAutofit/>
          </a:bodyPr>
          <a:lstStyle/>
          <a:p>
            <a:r>
              <a:rPr lang="en-US" sz="2400" dirty="0">
                <a:latin typeface="Arial" panose="020B0604020202020204" pitchFamily="34" charset="0"/>
                <a:cs typeface="Arial" panose="020B0604020202020204" pitchFamily="34" charset="0"/>
              </a:rPr>
              <a:t>Site Coordinator Training and Tax Preparation training is done online</a:t>
            </a:r>
          </a:p>
          <a:p>
            <a:r>
              <a:rPr lang="en-US" sz="2400" dirty="0">
                <a:latin typeface="Arial" panose="020B0604020202020204" pitchFamily="34" charset="0"/>
                <a:cs typeface="Arial" panose="020B0604020202020204" pitchFamily="34" charset="0"/>
              </a:rPr>
              <a:t>You’ll receive books to guide you through your software and tax preparation, provided to you for free by the IRS.</a:t>
            </a:r>
          </a:p>
          <a:p>
            <a:r>
              <a:rPr lang="en-US" sz="2400" dirty="0">
                <a:latin typeface="Arial" panose="020B0604020202020204" pitchFamily="34" charset="0"/>
                <a:cs typeface="Arial" panose="020B0604020202020204" pitchFamily="34" charset="0"/>
              </a:rPr>
              <a:t>The Tax Software is free.</a:t>
            </a:r>
          </a:p>
          <a:p>
            <a:r>
              <a:rPr lang="en-US" sz="2400" dirty="0">
                <a:latin typeface="Arial" panose="020B0604020202020204" pitchFamily="34" charset="0"/>
                <a:cs typeface="Arial" panose="020B0604020202020204" pitchFamily="34" charset="0"/>
              </a:rPr>
              <a:t>The Tax Software has a customer service line where they can assist with software issues or questions.</a:t>
            </a:r>
          </a:p>
          <a:p>
            <a:r>
              <a:rPr lang="en-US" sz="2400" dirty="0">
                <a:latin typeface="Arial" panose="020B0604020202020204" pitchFamily="34" charset="0"/>
                <a:cs typeface="Arial" panose="020B0604020202020204" pitchFamily="34" charset="0"/>
              </a:rPr>
              <a:t>Once you have completed your training certifications, you are ready to get your site going.</a:t>
            </a:r>
          </a:p>
        </p:txBody>
      </p:sp>
    </p:spTree>
    <p:extLst>
      <p:ext uri="{BB962C8B-B14F-4D97-AF65-F5344CB8AC3E}">
        <p14:creationId xmlns:p14="http://schemas.microsoft.com/office/powerpoint/2010/main" val="405025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354" y="286605"/>
            <a:ext cx="7400405" cy="814832"/>
          </a:xfrm>
        </p:spPr>
        <p:txBody>
          <a:bodyPr>
            <a:normAutofit/>
          </a:bodyPr>
          <a:lstStyle/>
          <a:p>
            <a:r>
              <a:rPr lang="en-US" sz="2800" b="1" dirty="0">
                <a:latin typeface="Arial" panose="020B0604020202020204" pitchFamily="34" charset="0"/>
                <a:cs typeface="Arial" panose="020B0604020202020204" pitchFamily="34" charset="0"/>
              </a:rPr>
              <a:t>Benefits</a:t>
            </a:r>
          </a:p>
        </p:txBody>
      </p:sp>
      <p:sp>
        <p:nvSpPr>
          <p:cNvPr id="3" name="Content Placeholder 2"/>
          <p:cNvSpPr>
            <a:spLocks noGrp="1"/>
          </p:cNvSpPr>
          <p:nvPr>
            <p:ph idx="1"/>
          </p:nvPr>
        </p:nvSpPr>
        <p:spPr>
          <a:xfrm>
            <a:off x="509155" y="1392383"/>
            <a:ext cx="7857605" cy="4714504"/>
          </a:xfrm>
        </p:spPr>
        <p:txBody>
          <a:bodyPr>
            <a:normAutofit fontScale="92500" lnSpcReduction="20000"/>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Direct Deposit is preferred to get their refunds faster.</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Most people get their refund within 7-10 days.</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They are not paying other tax preparers to prepare their tax returns; this means more money in their pockets by not having those extra fees deducted from their refund.</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This service is free for those that are eligible.</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Can file extensions electronically for free, sometimes this is a cost at most paid preparers</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Some Tribal members feel more comfortable coming to a native site, you gain that personal relationship with them and they feel more comfortable coming to you for tax questions or letters that they get from the IRS.</a:t>
            </a:r>
          </a:p>
          <a:p>
            <a:pPr marL="0" indent="0" algn="ctr">
              <a:buNone/>
            </a:pPr>
            <a:r>
              <a:rPr lang="en-US" sz="2400" i="1" dirty="0">
                <a:latin typeface="Arial" panose="020B0604020202020204" pitchFamily="34" charset="0"/>
                <a:cs typeface="Arial" panose="020B0604020202020204" pitchFamily="34" charset="0"/>
              </a:rPr>
              <a:t>“It feels good to hear people get excited knowing they have a refund coming and most of all when they say really? I actually get a refund”</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6707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06446" y="1072202"/>
            <a:ext cx="2145404" cy="1430968"/>
          </a:xfrm>
        </p:spPr>
      </p:pic>
      <p:sp>
        <p:nvSpPr>
          <p:cNvPr id="5" name="TextBox 4"/>
          <p:cNvSpPr txBox="1"/>
          <p:nvPr/>
        </p:nvSpPr>
        <p:spPr>
          <a:xfrm flipH="1">
            <a:off x="822960" y="2111830"/>
            <a:ext cx="6742610" cy="5147563"/>
          </a:xfrm>
          <a:prstGeom prst="rect">
            <a:avLst/>
          </a:prstGeom>
          <a:noFill/>
        </p:spPr>
        <p:txBody>
          <a:bodyPr wrap="square" rtlCol="0">
            <a:spAutoFit/>
          </a:bodyPr>
          <a:lstStyle/>
          <a:p>
            <a:pPr marL="214313" indent="-214313">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Seeking Volunteers</a:t>
            </a:r>
          </a:p>
          <a:p>
            <a:pPr marL="214313" indent="-214313">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Gaining Trust from your tribal members and the people within your community.  Small Community, tribal communities have a hard time telling someone their personal business, so gaining trust and them knowing you hold their information in strict confidence is important.</a:t>
            </a:r>
          </a:p>
          <a:p>
            <a:pPr marL="214313" indent="-214313">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Getting the word out can also be challenging, sometimes people won’t understand VITA until they have actually used the service.</a:t>
            </a:r>
          </a:p>
          <a:p>
            <a:pPr marL="214313" indent="-214313">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dirty="0">
              <a:solidFill>
                <a:srgbClr val="000000"/>
              </a:solidFill>
              <a:latin typeface="Calibri" panose="020F0502020204030204"/>
            </a:endParaRPr>
          </a:p>
          <a:p>
            <a:pPr marL="214313" indent="-214313">
              <a:buFont typeface="Arial" panose="020B0604020202020204" pitchFamily="34" charset="0"/>
              <a:buChar char="•"/>
            </a:pPr>
            <a:endParaRPr lang="en-US" dirty="0">
              <a:solidFill>
                <a:srgbClr val="000000"/>
              </a:solidFill>
              <a:latin typeface="Calibri" panose="020F0502020204030204"/>
            </a:endParaRPr>
          </a:p>
          <a:p>
            <a:pPr marL="214313" indent="-214313">
              <a:buFont typeface="Arial" panose="020B0604020202020204" pitchFamily="34" charset="0"/>
              <a:buChar char="•"/>
            </a:pPr>
            <a:endParaRPr lang="en-US" dirty="0">
              <a:solidFill>
                <a:srgbClr val="000000"/>
              </a:solidFill>
              <a:latin typeface="Calibri" panose="020F0502020204030204"/>
            </a:endParaRPr>
          </a:p>
        </p:txBody>
      </p:sp>
    </p:spTree>
    <p:extLst>
      <p:ext uri="{BB962C8B-B14F-4D97-AF65-F5344CB8AC3E}">
        <p14:creationId xmlns:p14="http://schemas.microsoft.com/office/powerpoint/2010/main" val="1907748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24543"/>
            <a:ext cx="3061162" cy="947057"/>
          </a:xfrm>
        </p:spPr>
        <p:txBody>
          <a:bodyPr>
            <a:normAutofit/>
          </a:bodyPr>
          <a:lstStyle/>
          <a:p>
            <a:r>
              <a:rPr lang="en-US" sz="2800" b="1" dirty="0">
                <a:latin typeface="Arial" panose="020B0604020202020204" pitchFamily="34" charset="0"/>
                <a:cs typeface="Arial" panose="020B0604020202020204" pitchFamily="34" charset="0"/>
              </a:rPr>
              <a:t>Helpful Tips</a:t>
            </a:r>
          </a:p>
        </p:txBody>
      </p:sp>
      <p:sp>
        <p:nvSpPr>
          <p:cNvPr id="3" name="Content Placeholder 2"/>
          <p:cNvSpPr>
            <a:spLocks noGrp="1"/>
          </p:cNvSpPr>
          <p:nvPr>
            <p:ph idx="1"/>
          </p:nvPr>
        </p:nvSpPr>
        <p:spPr>
          <a:xfrm>
            <a:off x="685800" y="1752601"/>
            <a:ext cx="7680960" cy="4550228"/>
          </a:xfrm>
        </p:spPr>
        <p:txBody>
          <a:bodyPr>
            <a:normAutofit fontScale="92500"/>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Educate your community on the Volunteer Income Tax Assistance (VITA) Program – Handouts, community newspapers or newsletters, social media, utilize your programs to help with providing information, post fliers in the community and your local businesses.</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Don’t forget your elders – Going to your Senior Center and speaking with the elders about the program is very important.</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Once you start taking in taxpayers, they start gaining your trust in preparing their tax returns, they will start referring their friends, families, co-workers and whoever else can benefit from this program.</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Always advocate for your VITA program, keep spreading the word.</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292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500743" y="2178973"/>
            <a:ext cx="8218714" cy="2423740"/>
          </a:xfrm>
          <a:prstGeom prst="rect">
            <a:avLst/>
          </a:prstGeom>
          <a:noFill/>
        </p:spPr>
        <p:txBody>
          <a:bodyPr wrap="square" rtlCol="0">
            <a:spAutoFit/>
          </a:bodyPr>
          <a:lstStyle/>
          <a:p>
            <a:pPr algn="ctr"/>
            <a:r>
              <a:rPr lang="en-US" sz="3000" dirty="0">
                <a:ln w="0"/>
                <a:solidFill>
                  <a:srgbClr val="000000"/>
                </a:solidFill>
                <a:effectLst>
                  <a:outerShdw blurRad="38100" dist="19050" dir="2700000" algn="tl" rotWithShape="0">
                    <a:srgbClr val="000000">
                      <a:alpha val="40000"/>
                    </a:srgbClr>
                  </a:outerShdw>
                </a:effectLst>
                <a:latin typeface="Calibri" panose="020F0502020204030204"/>
              </a:rPr>
              <a:t>Melanie McFalls</a:t>
            </a:r>
          </a:p>
          <a:p>
            <a:pPr algn="ctr"/>
            <a:r>
              <a:rPr lang="en-US" sz="3000" dirty="0">
                <a:ln w="0"/>
                <a:solidFill>
                  <a:srgbClr val="000000"/>
                </a:solidFill>
                <a:effectLst>
                  <a:outerShdw blurRad="38100" dist="19050" dir="2700000" algn="tl" rotWithShape="0">
                    <a:srgbClr val="000000">
                      <a:alpha val="40000"/>
                    </a:srgbClr>
                  </a:outerShdw>
                </a:effectLst>
                <a:latin typeface="Calibri" panose="020F0502020204030204"/>
              </a:rPr>
              <a:t>Fallon Paiute-Shoshone Tribe</a:t>
            </a:r>
          </a:p>
          <a:p>
            <a:pPr algn="ctr"/>
            <a:r>
              <a:rPr lang="en-US" sz="2400" dirty="0">
                <a:ln w="0"/>
                <a:solidFill>
                  <a:srgbClr val="000000"/>
                </a:solidFill>
                <a:effectLst>
                  <a:outerShdw blurRad="38100" dist="19050" dir="2700000" algn="tl" rotWithShape="0">
                    <a:srgbClr val="000000">
                      <a:alpha val="40000"/>
                    </a:srgbClr>
                  </a:outerShdw>
                </a:effectLst>
                <a:latin typeface="Calibri" panose="020F0502020204030204"/>
              </a:rPr>
              <a:t>Tax and TERO Administrator</a:t>
            </a:r>
          </a:p>
          <a:p>
            <a:pPr algn="ctr"/>
            <a:endParaRPr lang="en-US" dirty="0">
              <a:solidFill>
                <a:srgbClr val="000000"/>
              </a:solidFill>
              <a:latin typeface="Calibri" panose="020F0502020204030204"/>
            </a:endParaRPr>
          </a:p>
          <a:p>
            <a:pPr algn="ctr"/>
            <a:r>
              <a:rPr lang="en-US" sz="2700" dirty="0">
                <a:solidFill>
                  <a:srgbClr val="000000"/>
                </a:solidFill>
                <a:latin typeface="Calibri" panose="020F0502020204030204"/>
              </a:rPr>
              <a:t>Phone:  775-423-6075, ext. 1017</a:t>
            </a:r>
          </a:p>
          <a:p>
            <a:pPr algn="ctr"/>
            <a:r>
              <a:rPr lang="en-US" sz="2700" dirty="0">
                <a:solidFill>
                  <a:srgbClr val="000000"/>
                </a:solidFill>
                <a:latin typeface="Calibri" panose="020F0502020204030204"/>
              </a:rPr>
              <a:t>taxdirector@fpst.org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84" y="1415629"/>
            <a:ext cx="1152937" cy="1140149"/>
          </a:xfrm>
          <a:prstGeom prst="rect">
            <a:avLst/>
          </a:prstGeom>
        </p:spPr>
      </p:pic>
    </p:spTree>
    <p:extLst>
      <p:ext uri="{BB962C8B-B14F-4D97-AF65-F5344CB8AC3E}">
        <p14:creationId xmlns:p14="http://schemas.microsoft.com/office/powerpoint/2010/main" val="390625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9E76-95BB-4B03-B8C5-FE836D0974A5}"/>
              </a:ext>
            </a:extLst>
          </p:cNvPr>
          <p:cNvSpPr>
            <a:spLocks noGrp="1"/>
          </p:cNvSpPr>
          <p:nvPr>
            <p:ph type="title"/>
          </p:nvPr>
        </p:nvSpPr>
        <p:spPr>
          <a:xfrm>
            <a:off x="3843867" y="128016"/>
            <a:ext cx="5486400"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B502AD75-A903-4F1C-8C97-80F4716331D7}"/>
              </a:ext>
            </a:extLst>
          </p:cNvPr>
          <p:cNvSpPr>
            <a:spLocks noGrp="1"/>
          </p:cNvSpPr>
          <p:nvPr>
            <p:ph idx="1"/>
          </p:nvPr>
        </p:nvSpPr>
        <p:spPr>
          <a:xfrm>
            <a:off x="0" y="1394460"/>
            <a:ext cx="8686800" cy="4949190"/>
          </a:xfrm>
        </p:spPr>
        <p:txBody>
          <a:bodyPr/>
          <a:lstStyle/>
          <a:p>
            <a:endParaRPr lang="en-US" dirty="0"/>
          </a:p>
          <a:p>
            <a:pPr algn="ctr"/>
            <a:r>
              <a:rPr lang="en-US" sz="3200" dirty="0"/>
              <a:t>Indian Tribal Government (ITG)</a:t>
            </a:r>
          </a:p>
          <a:p>
            <a:pPr algn="ctr"/>
            <a:r>
              <a:rPr lang="en-US" sz="2800" dirty="0">
                <a:solidFill>
                  <a:srgbClr val="00355C"/>
                </a:solidFill>
              </a:rPr>
              <a:t>Tax Information for Indian Tribal 	Governments</a:t>
            </a:r>
          </a:p>
          <a:p>
            <a:pPr algn="l"/>
            <a:r>
              <a:rPr lang="en-US" sz="2800" dirty="0">
                <a:solidFill>
                  <a:srgbClr val="1B1B1B"/>
                </a:solidFill>
                <a:latin typeface="Source Sans Pro" panose="020B0503030403020204" pitchFamily="34" charset="0"/>
              </a:rPr>
              <a:t>         </a:t>
            </a:r>
            <a:r>
              <a:rPr lang="en-US" sz="2800" b="1" i="0" dirty="0">
                <a:solidFill>
                  <a:srgbClr val="00355C"/>
                </a:solidFill>
                <a:effectLst/>
                <a:latin typeface="Source Sans Pro" panose="020B0503030403020204" pitchFamily="34" charset="0"/>
              </a:rPr>
              <a:t>Tax Law &amp; Guidance		</a:t>
            </a:r>
          </a:p>
          <a:p>
            <a:pPr algn="l"/>
            <a:r>
              <a:rPr lang="en-US" sz="2800" dirty="0">
                <a:solidFill>
                  <a:srgbClr val="00355C"/>
                </a:solidFill>
                <a:latin typeface="Source Sans Pro" panose="020B0503030403020204" pitchFamily="34" charset="0"/>
              </a:rPr>
              <a:t>	                </a:t>
            </a:r>
            <a:r>
              <a:rPr lang="en-US" sz="2800" b="1" i="0" dirty="0">
                <a:solidFill>
                  <a:srgbClr val="00355C"/>
                </a:solidFill>
                <a:effectLst/>
                <a:latin typeface="Source Sans Pro" panose="020B0503030403020204" pitchFamily="34" charset="0"/>
              </a:rPr>
              <a:t>Tribal Governments</a:t>
            </a:r>
          </a:p>
          <a:p>
            <a:r>
              <a:rPr lang="en-US" sz="2800" dirty="0">
                <a:solidFill>
                  <a:srgbClr val="00355C"/>
                </a:solidFill>
                <a:latin typeface="Source Sans Pro" panose="020B0503030403020204" pitchFamily="34" charset="0"/>
              </a:rPr>
              <a:t>				 </a:t>
            </a:r>
            <a:r>
              <a:rPr lang="en-US" sz="2800" b="1" i="0" dirty="0">
                <a:solidFill>
                  <a:srgbClr val="00355C"/>
                </a:solidFill>
                <a:effectLst/>
                <a:latin typeface="Source Sans Pro" panose="020B0503030403020204" pitchFamily="34" charset="0"/>
              </a:rPr>
              <a:t>Employment Tax</a:t>
            </a:r>
          </a:p>
          <a:p>
            <a:pPr marL="0" marR="0">
              <a:spcBef>
                <a:spcPts val="0"/>
              </a:spcBef>
              <a:spcAft>
                <a:spcPts val="0"/>
              </a:spcAft>
            </a:pPr>
            <a:r>
              <a:rPr lang="en-US" sz="2800" b="1" i="0" dirty="0">
                <a:solidFill>
                  <a:srgbClr val="A20000"/>
                </a:solidFill>
                <a:effectLst/>
                <a:latin typeface="Source Sans Pro" panose="020B0503030403020204" pitchFamily="34" charset="0"/>
              </a:rPr>
              <a:t>Carole Oller</a:t>
            </a:r>
            <a:r>
              <a:rPr lang="en-US" sz="2800" b="1" i="0" dirty="0">
                <a:solidFill>
                  <a:srgbClr val="00355C"/>
                </a:solidFill>
                <a:effectLst/>
                <a:latin typeface="Source Sans Pro" panose="020B0503030403020204" pitchFamily="34" charset="0"/>
              </a:rPr>
              <a:t>		                      Tribal</a:t>
            </a:r>
            <a:r>
              <a:rPr kumimoji="0" lang="en-US" sz="2800" b="1" i="0" u="none" strike="noStrike" kern="1200" cap="none" spc="0" normalizeH="0" baseline="0" noProof="0" dirty="0">
                <a:ln>
                  <a:noFill/>
                </a:ln>
                <a:solidFill>
                  <a:srgbClr val="00355C"/>
                </a:solidFill>
                <a:effectLst/>
                <a:uLnTx/>
                <a:uFillTx/>
                <a:latin typeface="Source Sans Pro" panose="020B0503030403020204" pitchFamily="34" charset="0"/>
                <a:cs typeface="Arial" charset="0"/>
              </a:rPr>
              <a:t> Members </a:t>
            </a:r>
            <a:r>
              <a:rPr lang="en-US" sz="2800" b="1" i="0" dirty="0">
                <a:solidFill>
                  <a:srgbClr val="1B1B1B"/>
                </a:solidFill>
                <a:effectLst/>
                <a:latin typeface="Source Sans Pro" panose="020B0503030403020204" pitchFamily="34" charset="0"/>
              </a:rPr>
              <a:t>	</a:t>
            </a:r>
            <a:r>
              <a:rPr lang="en-US" sz="2800" dirty="0">
                <a:effectLst/>
                <a:latin typeface="Calibri" panose="020F0502020204030204" pitchFamily="34" charset="0"/>
                <a:ea typeface="Calibri" panose="020F0502020204030204" pitchFamily="34" charset="0"/>
              </a:rPr>
              <a:t> </a:t>
            </a:r>
            <a:r>
              <a:rPr lang="en-US" dirty="0">
                <a:solidFill>
                  <a:srgbClr val="00355C"/>
                </a:solidFill>
                <a:effectLst/>
                <a:latin typeface="Calibri" panose="020F0502020204030204" pitchFamily="34" charset="0"/>
                <a:ea typeface="Calibri" panose="020F0502020204030204" pitchFamily="34" charset="0"/>
              </a:rPr>
              <a:t>Indian Tribal Governments</a:t>
            </a:r>
            <a:r>
              <a:rPr lang="en-US" sz="2800" dirty="0">
                <a:solidFill>
                  <a:srgbClr val="00355C"/>
                </a:solidFill>
                <a:effectLst/>
                <a:latin typeface="Calibri" panose="020F0502020204030204" pitchFamily="34" charset="0"/>
                <a:ea typeface="Calibri" panose="020F0502020204030204" pitchFamily="34" charset="0"/>
              </a:rPr>
              <a:t>			                   </a:t>
            </a:r>
            <a:r>
              <a:rPr lang="en-US" sz="2800" dirty="0">
                <a:solidFill>
                  <a:srgbClr val="00355C"/>
                </a:solidFill>
                <a:effectLst/>
                <a:latin typeface="Source Sans Pro" panose="020B0503030403020204" pitchFamily="34" charset="0"/>
                <a:ea typeface="Source Sans Pro" panose="020B0503030403020204" pitchFamily="34" charset="0"/>
              </a:rPr>
              <a:t>Gaming</a:t>
            </a:r>
            <a:endParaRPr lang="en-US" sz="2400" dirty="0">
              <a:solidFill>
                <a:srgbClr val="00355C"/>
              </a:solidFill>
              <a:effectLst/>
              <a:latin typeface="Source Sans Pro" panose="020B0503030403020204" pitchFamily="34" charset="0"/>
              <a:ea typeface="Source Sans Pro" panose="020B0503030403020204" pitchFamily="34" charset="0"/>
            </a:endParaRPr>
          </a:p>
          <a:p>
            <a:pPr marL="0" marR="0">
              <a:spcBef>
                <a:spcPts val="0"/>
              </a:spcBef>
              <a:spcAft>
                <a:spcPts val="0"/>
              </a:spcAft>
            </a:pPr>
            <a:r>
              <a:rPr lang="en-US" dirty="0">
                <a:solidFill>
                  <a:srgbClr val="00355C"/>
                </a:solidFill>
                <a:effectLst/>
                <a:latin typeface="Calibri" panose="020F0502020204030204" pitchFamily="34" charset="0"/>
                <a:ea typeface="Calibri" panose="020F0502020204030204" pitchFamily="34" charset="0"/>
              </a:rPr>
              <a:t>Technical Group</a:t>
            </a:r>
          </a:p>
          <a:p>
            <a:r>
              <a:rPr lang="en-US" sz="2800" b="1" i="0" dirty="0">
                <a:solidFill>
                  <a:srgbClr val="1B1B1B"/>
                </a:solidFill>
                <a:effectLst/>
                <a:latin typeface="Source Sans Pro" panose="020B0503030403020204" pitchFamily="34" charset="0"/>
              </a:rPr>
              <a:t>							                                													</a:t>
            </a:r>
            <a:endParaRPr kumimoji="0" lang="en-US" sz="1800" b="1" i="0" u="none" strike="noStrike" kern="1200" cap="none" spc="0" normalizeH="0" baseline="0" noProof="0" dirty="0">
              <a:ln>
                <a:noFill/>
              </a:ln>
              <a:solidFill>
                <a:srgbClr val="1B1B1B"/>
              </a:solidFill>
              <a:uLnTx/>
              <a:uFillTx/>
              <a:latin typeface="Calibri" panose="020F0502020204030204" pitchFamily="34" charset="0"/>
              <a:cs typeface="Arial" charset="0"/>
            </a:endParaRPr>
          </a:p>
          <a:p>
            <a:r>
              <a:rPr kumimoji="0" lang="en-US" sz="2800" b="1" i="0" u="none" strike="noStrike" kern="1200" cap="none" spc="0" normalizeH="0" baseline="0" noProof="0" dirty="0">
                <a:ln>
                  <a:noFill/>
                </a:ln>
                <a:solidFill>
                  <a:schemeClr val="tx1"/>
                </a:solidFill>
                <a:effectLst/>
                <a:uLnTx/>
                <a:uFillTx/>
                <a:latin typeface="Source Sans Pro Black" panose="020B0803030403020204" pitchFamily="34" charset="0"/>
                <a:ea typeface="Source Sans Pro Black" panose="020B0803030403020204" pitchFamily="34" charset="0"/>
              </a:rPr>
              <a:t>							Gaming</a:t>
            </a:r>
            <a:r>
              <a:rPr kumimoji="0" lang="en-US" sz="2800" b="1" i="0" u="none" strike="noStrike" kern="1200" cap="none" spc="0" normalizeH="0" baseline="0" noProof="0" dirty="0">
                <a:ln>
                  <a:noFill/>
                </a:ln>
                <a:solidFill>
                  <a:schemeClr val="tx1"/>
                </a:solidFill>
                <a:effectLst/>
                <a:uLnTx/>
                <a:uFillTx/>
                <a:latin typeface="Source Sans Pro Black" panose="020B0803030403020204" pitchFamily="34" charset="0"/>
                <a:ea typeface="Source Sans Pro Black" panose="020B0803030403020204" pitchFamily="34" charset="0"/>
                <a:cs typeface="Sanskrit Text" panose="020B0502040204020203" pitchFamily="18" charset="0"/>
              </a:rPr>
              <a:t> </a:t>
            </a:r>
            <a:br>
              <a:rPr lang="en-US" sz="1800" dirty="0">
                <a:effectLst/>
                <a:latin typeface="Tahoma" panose="020B0604030504040204" pitchFamily="34" charset="0"/>
                <a:ea typeface="Calibri" panose="020F0502020204030204" pitchFamily="34" charset="0"/>
              </a:rPr>
            </a:br>
            <a:r>
              <a:rPr kumimoji="0" lang="en-US" sz="2800" u="none" strike="noStrike" kern="1200" cap="none" spc="0" normalizeH="0" baseline="0" noProof="0" dirty="0">
                <a:ln>
                  <a:noFill/>
                </a:ln>
                <a:solidFill>
                  <a:srgbClr val="1B1B1B"/>
                </a:solidFill>
                <a:uLnTx/>
                <a:uFillTx/>
                <a:latin typeface="Source Sans Pro" panose="020B0503030403020204" pitchFamily="34" charset="0"/>
                <a:cs typeface="Arial" charset="0"/>
              </a:rPr>
              <a:t>                                                                             </a:t>
            </a:r>
            <a:endParaRPr lang="en-US" sz="2800" b="1" i="0" dirty="0">
              <a:solidFill>
                <a:srgbClr val="1B1B1B"/>
              </a:solidFill>
              <a:effectLst/>
              <a:latin typeface="Source Sans Pro" panose="020B0503030403020204" pitchFamily="34" charset="0"/>
            </a:endParaRPr>
          </a:p>
          <a:p>
            <a:endParaRPr lang="en-US" sz="2400" dirty="0">
              <a:solidFill>
                <a:srgbClr val="1B1B1B"/>
              </a:solidFill>
              <a:latin typeface="Source Sans Pro" panose="020B0503030403020204" pitchFamily="34" charset="0"/>
            </a:endParaRPr>
          </a:p>
          <a:p>
            <a:endParaRPr lang="en-US" sz="2400" b="1" i="0" dirty="0">
              <a:solidFill>
                <a:srgbClr val="1B1B1B"/>
              </a:solidFill>
              <a:effectLst/>
              <a:latin typeface="Source Sans Pro" panose="020B0503030403020204" pitchFamily="34" charset="0"/>
            </a:endParaRPr>
          </a:p>
          <a:p>
            <a:pPr algn="l"/>
            <a:endParaRPr lang="en-US" sz="2400" dirty="0">
              <a:solidFill>
                <a:srgbClr val="1B1B1B"/>
              </a:solidFill>
              <a:latin typeface="Source Sans Pro" panose="020B0503030403020204" pitchFamily="34" charset="0"/>
            </a:endParaRPr>
          </a:p>
          <a:p>
            <a:pPr algn="l"/>
            <a:r>
              <a:rPr lang="en-US" sz="2400" b="1" i="0" dirty="0">
                <a:solidFill>
                  <a:srgbClr val="1B1B1B"/>
                </a:solidFill>
                <a:effectLst/>
                <a:latin typeface="Source Sans Pro" panose="020B0503030403020204" pitchFamily="34" charset="0"/>
              </a:rPr>
              <a:t>		</a:t>
            </a:r>
            <a:r>
              <a:rPr lang="en-US" sz="2000" b="1" i="0" dirty="0">
                <a:solidFill>
                  <a:srgbClr val="1B1B1B"/>
                </a:solidFill>
                <a:effectLst/>
                <a:latin typeface="Source Sans Pro" panose="020B0503030403020204" pitchFamily="34" charset="0"/>
              </a:rPr>
              <a:t>		</a:t>
            </a:r>
            <a:endParaRPr lang="en-US" sz="2400" b="1" i="0" dirty="0">
              <a:solidFill>
                <a:srgbClr val="1B1B1B"/>
              </a:solidFill>
              <a:effectLst/>
              <a:latin typeface="Source Sans Pro" panose="020B0503030403020204" pitchFamily="34" charset="0"/>
            </a:endParaRPr>
          </a:p>
          <a:p>
            <a:pPr algn="l">
              <a:lnSpc>
                <a:spcPct val="100000"/>
              </a:lnSpc>
              <a:spcAft>
                <a:spcPts val="0"/>
              </a:spcAft>
            </a:pPr>
            <a:endParaRPr lang="en-US" sz="2400" b="0" i="0" dirty="0">
              <a:solidFill>
                <a:srgbClr val="1B1B1B"/>
              </a:solidFill>
              <a:effectLst/>
              <a:latin typeface="Source Sans Pro" panose="020B0503030403020204" pitchFamily="34" charset="0"/>
            </a:endParaRPr>
          </a:p>
          <a:p>
            <a:endParaRPr lang="en-US" sz="2800" dirty="0"/>
          </a:p>
        </p:txBody>
      </p:sp>
      <p:sp>
        <p:nvSpPr>
          <p:cNvPr id="5" name="Slide Number Placeholder 4">
            <a:extLst>
              <a:ext uri="{FF2B5EF4-FFF2-40B4-BE49-F238E27FC236}">
                <a16:creationId xmlns:a16="http://schemas.microsoft.com/office/drawing/2014/main" id="{DBBD2C01-1105-46A7-AFBC-0A10B417D5C0}"/>
              </a:ext>
            </a:extLst>
          </p:cNvPr>
          <p:cNvSpPr>
            <a:spLocks noGrp="1"/>
          </p:cNvSpPr>
          <p:nvPr>
            <p:ph type="sldNum" sz="quarter" idx="12"/>
          </p:nvPr>
        </p:nvSpPr>
        <p:spPr/>
        <p:txBody>
          <a:bodyPr/>
          <a:lstStyle/>
          <a:p>
            <a:fld id="{781057C3-FDA3-B146-AA6C-F3C04E67C803}" type="slidenum">
              <a:rPr lang="en-US" smtClean="0"/>
              <a:t>19</a:t>
            </a:fld>
            <a:endParaRPr lang="en-US" dirty="0"/>
          </a:p>
        </p:txBody>
      </p:sp>
    </p:spTree>
    <p:extLst>
      <p:ext uri="{BB962C8B-B14F-4D97-AF65-F5344CB8AC3E}">
        <p14:creationId xmlns:p14="http://schemas.microsoft.com/office/powerpoint/2010/main" val="146633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D20FC-6099-4833-A9BC-DF23CA20E25A}"/>
              </a:ext>
            </a:extLst>
          </p:cNvPr>
          <p:cNvSpPr>
            <a:spLocks noGrp="1"/>
          </p:cNvSpPr>
          <p:nvPr>
            <p:ph type="title"/>
          </p:nvPr>
        </p:nvSpPr>
        <p:spPr>
          <a:xfrm>
            <a:off x="3547431" y="390723"/>
            <a:ext cx="5486400" cy="458709"/>
          </a:xfrm>
        </p:spPr>
        <p:txBody>
          <a:bodyPr/>
          <a:lstStyle/>
          <a:p>
            <a:r>
              <a:rPr lang="en-US" sz="2400" dirty="0"/>
              <a:t>Stakeholder Partnerships, Education &amp; Communication</a:t>
            </a:r>
            <a:br>
              <a:rPr lang="en-US" sz="2400" dirty="0"/>
            </a:br>
            <a:endParaRPr lang="en-US" dirty="0"/>
          </a:p>
        </p:txBody>
      </p:sp>
      <p:sp>
        <p:nvSpPr>
          <p:cNvPr id="6" name="Content Placeholder 5">
            <a:extLst>
              <a:ext uri="{FF2B5EF4-FFF2-40B4-BE49-F238E27FC236}">
                <a16:creationId xmlns:a16="http://schemas.microsoft.com/office/drawing/2014/main" id="{ED8F9916-1AC0-47C8-AB54-B46DFCA62AB1}"/>
              </a:ext>
            </a:extLst>
          </p:cNvPr>
          <p:cNvSpPr>
            <a:spLocks noGrp="1"/>
          </p:cNvSpPr>
          <p:nvPr>
            <p:ph idx="1"/>
          </p:nvPr>
        </p:nvSpPr>
        <p:spPr>
          <a:xfrm>
            <a:off x="457200" y="2725325"/>
            <a:ext cx="8229600" cy="3904399"/>
          </a:xfrm>
        </p:spPr>
        <p:txBody>
          <a:bodyPr/>
          <a:lstStyle/>
          <a:p>
            <a:endParaRPr lang="en-US" dirty="0"/>
          </a:p>
          <a:p>
            <a:pPr algn="ctr"/>
            <a:r>
              <a:rPr lang="en-US" sz="4400" dirty="0"/>
              <a:t>Native American Indian Initiative Gathering</a:t>
            </a:r>
          </a:p>
          <a:p>
            <a:pPr algn="ctr"/>
            <a:endParaRPr lang="en-US" sz="4400" dirty="0"/>
          </a:p>
        </p:txBody>
      </p:sp>
      <p:sp>
        <p:nvSpPr>
          <p:cNvPr id="5" name="Slide Number Placeholder 4">
            <a:extLst>
              <a:ext uri="{FF2B5EF4-FFF2-40B4-BE49-F238E27FC236}">
                <a16:creationId xmlns:a16="http://schemas.microsoft.com/office/drawing/2014/main" id="{A4B96AF3-D271-42E8-8D88-8757FDA64500}"/>
              </a:ext>
            </a:extLst>
          </p:cNvPr>
          <p:cNvSpPr>
            <a:spLocks noGrp="1"/>
          </p:cNvSpPr>
          <p:nvPr>
            <p:ph type="sldNum" sz="quarter" idx="12"/>
          </p:nvPr>
        </p:nvSpPr>
        <p:spPr/>
        <p:txBody>
          <a:bodyPr/>
          <a:lstStyle/>
          <a:p>
            <a:fld id="{781057C3-FDA3-B146-AA6C-F3C04E67C803}" type="slidenum">
              <a:rPr lang="en-US" smtClean="0"/>
              <a:t>2</a:t>
            </a:fld>
            <a:endParaRPr lang="en-US" dirty="0"/>
          </a:p>
        </p:txBody>
      </p:sp>
      <p:sp>
        <p:nvSpPr>
          <p:cNvPr id="4" name="Date Placeholder 3">
            <a:extLst>
              <a:ext uri="{FF2B5EF4-FFF2-40B4-BE49-F238E27FC236}">
                <a16:creationId xmlns:a16="http://schemas.microsoft.com/office/drawing/2014/main" id="{62A797F1-CE5C-4569-96B1-FCCAAF1C4F1B}"/>
              </a:ext>
            </a:extLst>
          </p:cNvPr>
          <p:cNvSpPr>
            <a:spLocks noGrp="1"/>
          </p:cNvSpPr>
          <p:nvPr>
            <p:ph type="dt" sz="half" idx="10"/>
          </p:nvPr>
        </p:nvSpPr>
        <p:spPr>
          <a:xfrm>
            <a:off x="6290631" y="6263640"/>
            <a:ext cx="2396169" cy="365125"/>
          </a:xfrm>
        </p:spPr>
        <p:txBody>
          <a:bodyPr/>
          <a:lstStyle/>
          <a:p>
            <a:r>
              <a:rPr lang="en-US" sz="1800" dirty="0"/>
              <a:t>November 7, 2022	</a:t>
            </a:r>
          </a:p>
        </p:txBody>
      </p:sp>
      <p:pic>
        <p:nvPicPr>
          <p:cNvPr id="7" name="Picture 6" descr="A picture containing drawing&#10;&#10;Description automatically generated">
            <a:extLst>
              <a:ext uri="{FF2B5EF4-FFF2-40B4-BE49-F238E27FC236}">
                <a16:creationId xmlns:a16="http://schemas.microsoft.com/office/drawing/2014/main" id="{5FB82609-B579-4F3F-BC73-B894320ECFF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00225" y="1819599"/>
            <a:ext cx="5543550" cy="1181102"/>
          </a:xfrm>
          <a:prstGeom prst="rect">
            <a:avLst/>
          </a:prstGeom>
        </p:spPr>
      </p:pic>
    </p:spTree>
    <p:extLst>
      <p:ext uri="{BB962C8B-B14F-4D97-AF65-F5344CB8AC3E}">
        <p14:creationId xmlns:p14="http://schemas.microsoft.com/office/powerpoint/2010/main" val="2254546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9585-DD01-45A8-833E-876C030AD454}"/>
              </a:ext>
            </a:extLst>
          </p:cNvPr>
          <p:cNvSpPr>
            <a:spLocks noGrp="1"/>
          </p:cNvSpPr>
          <p:nvPr>
            <p:ph type="title"/>
          </p:nvPr>
        </p:nvSpPr>
        <p:spPr>
          <a:xfrm>
            <a:off x="3839378" y="137160"/>
            <a:ext cx="5486400"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2EB493D6-7019-44F9-A59D-E904605B56C0}"/>
              </a:ext>
            </a:extLst>
          </p:cNvPr>
          <p:cNvSpPr>
            <a:spLocks noGrp="1"/>
          </p:cNvSpPr>
          <p:nvPr>
            <p:ph idx="1"/>
          </p:nvPr>
        </p:nvSpPr>
        <p:spPr/>
        <p:txBody>
          <a:bodyPr/>
          <a:lstStyle/>
          <a:p>
            <a:r>
              <a:rPr lang="en-US" dirty="0"/>
              <a:t>		</a:t>
            </a:r>
          </a:p>
          <a:p>
            <a:pPr algn="ctr"/>
            <a:r>
              <a:rPr lang="en-US" sz="3200" dirty="0"/>
              <a:t>Stakeholder Liaison Field</a:t>
            </a:r>
          </a:p>
          <a:p>
            <a:pPr algn="ctr"/>
            <a:r>
              <a:rPr lang="en-US" sz="2800" b="0" i="0" dirty="0">
                <a:solidFill>
                  <a:srgbClr val="00355C"/>
                </a:solidFill>
                <a:effectLst/>
                <a:latin typeface="Arial" panose="020B0604020202020204" pitchFamily="34" charset="0"/>
              </a:rPr>
              <a:t> </a:t>
            </a:r>
            <a:r>
              <a:rPr lang="en-US" sz="2800" b="0" dirty="0">
                <a:solidFill>
                  <a:srgbClr val="00355C"/>
                </a:solidFill>
                <a:latin typeface="Arial" panose="020B0604020202020204" pitchFamily="34" charset="0"/>
              </a:rPr>
              <a:t>P</a:t>
            </a:r>
            <a:r>
              <a:rPr lang="en-US" sz="2800" b="0" i="0" dirty="0">
                <a:solidFill>
                  <a:srgbClr val="00355C"/>
                </a:solidFill>
                <a:effectLst/>
                <a:latin typeface="Arial" panose="020B0604020202020204" pitchFamily="34" charset="0"/>
              </a:rPr>
              <a:t>ayroll and Practitioner </a:t>
            </a:r>
            <a:r>
              <a:rPr lang="en-US" sz="2800" b="0" dirty="0">
                <a:solidFill>
                  <a:srgbClr val="00355C"/>
                </a:solidFill>
                <a:latin typeface="Arial" panose="020B0604020202020204" pitchFamily="34" charset="0"/>
              </a:rPr>
              <a:t>C</a:t>
            </a:r>
            <a:r>
              <a:rPr lang="en-US" sz="2800" b="0" i="0" dirty="0">
                <a:solidFill>
                  <a:srgbClr val="00355C"/>
                </a:solidFill>
                <a:effectLst/>
                <a:latin typeface="Arial" panose="020B0604020202020204" pitchFamily="34" charset="0"/>
              </a:rPr>
              <a:t>ommunities</a:t>
            </a:r>
          </a:p>
          <a:p>
            <a:pPr algn="ctr"/>
            <a:r>
              <a:rPr lang="en-US" sz="2800" b="0" i="0" dirty="0">
                <a:solidFill>
                  <a:srgbClr val="00355C"/>
                </a:solidFill>
                <a:effectLst/>
                <a:latin typeface="Arial" panose="020B0604020202020204" pitchFamily="34" charset="0"/>
              </a:rPr>
              <a:t> Small Business and Industry </a:t>
            </a:r>
          </a:p>
          <a:p>
            <a:pPr algn="ctr"/>
            <a:r>
              <a:rPr lang="en-US" sz="2800" b="0" i="0" dirty="0">
                <a:solidFill>
                  <a:srgbClr val="00355C"/>
                </a:solidFill>
                <a:effectLst/>
                <a:latin typeface="Arial" panose="020B0604020202020204" pitchFamily="34" charset="0"/>
              </a:rPr>
              <a:t>Government </a:t>
            </a:r>
            <a:r>
              <a:rPr lang="en-US" sz="2800" b="0" dirty="0">
                <a:solidFill>
                  <a:srgbClr val="00355C"/>
                </a:solidFill>
                <a:latin typeface="Arial" panose="020B0604020202020204" pitchFamily="34" charset="0"/>
              </a:rPr>
              <a:t>O</a:t>
            </a:r>
            <a:r>
              <a:rPr lang="en-US" sz="2800" b="0" i="0" dirty="0">
                <a:solidFill>
                  <a:srgbClr val="00355C"/>
                </a:solidFill>
                <a:effectLst/>
                <a:latin typeface="Arial" panose="020B0604020202020204" pitchFamily="34" charset="0"/>
              </a:rPr>
              <a:t>rganizations </a:t>
            </a:r>
            <a:endParaRPr lang="en-US" sz="2800" dirty="0">
              <a:solidFill>
                <a:srgbClr val="00355C"/>
              </a:solidFill>
            </a:endParaRPr>
          </a:p>
          <a:p>
            <a:r>
              <a:rPr lang="en-US" dirty="0"/>
              <a:t>			       </a:t>
            </a:r>
            <a:r>
              <a:rPr lang="en-US" sz="2800" dirty="0"/>
              <a:t>Marc Zine  </a:t>
            </a:r>
          </a:p>
          <a:p>
            <a:pPr marL="0" marR="0">
              <a:spcBef>
                <a:spcPts val="0"/>
              </a:spcBef>
              <a:spcAft>
                <a:spcPts val="0"/>
              </a:spcAft>
            </a:pPr>
            <a:r>
              <a:rPr lang="en-US" sz="2800" dirty="0"/>
              <a:t>	</a:t>
            </a:r>
            <a:r>
              <a:rPr lang="en-US" sz="1600" dirty="0"/>
              <a:t>	      </a:t>
            </a:r>
            <a:r>
              <a:rPr lang="en-US" sz="1600" dirty="0">
                <a:solidFill>
                  <a:srgbClr val="00355C"/>
                </a:solidFill>
                <a:effectLst/>
                <a:latin typeface="Tahoma" panose="020B0604030504040204" pitchFamily="34" charset="0"/>
                <a:ea typeface="Calibri" panose="020F0502020204030204" pitchFamily="34" charset="0"/>
              </a:rPr>
              <a:t> Project Manager, Stakeholder Liaison</a:t>
            </a:r>
            <a:endParaRPr lang="en-US" sz="1600" dirty="0">
              <a:solidFill>
                <a:srgbClr val="00355C"/>
              </a:solidFill>
              <a:effectLst/>
              <a:latin typeface="Calibri" panose="020F0502020204030204" pitchFamily="34" charset="0"/>
              <a:ea typeface="Calibri" panose="020F0502020204030204" pitchFamily="34" charset="0"/>
            </a:endParaRPr>
          </a:p>
          <a:p>
            <a:r>
              <a:rPr lang="en-US" sz="1600" dirty="0">
                <a:solidFill>
                  <a:srgbClr val="00355C"/>
                </a:solidFill>
                <a:effectLst/>
                <a:latin typeface="Tahoma" panose="020B0604030504040204" pitchFamily="34" charset="0"/>
                <a:ea typeface="Calibri" panose="020F0502020204030204" pitchFamily="34" charset="0"/>
              </a:rPr>
              <a:t>		            IRS Communications &amp; Liaison</a:t>
            </a:r>
            <a:endParaRPr lang="en-US" sz="1600" dirty="0">
              <a:solidFill>
                <a:srgbClr val="00355C"/>
              </a:solidFill>
            </a:endParaRPr>
          </a:p>
        </p:txBody>
      </p:sp>
      <p:sp>
        <p:nvSpPr>
          <p:cNvPr id="5" name="Slide Number Placeholder 4">
            <a:extLst>
              <a:ext uri="{FF2B5EF4-FFF2-40B4-BE49-F238E27FC236}">
                <a16:creationId xmlns:a16="http://schemas.microsoft.com/office/drawing/2014/main" id="{ECBC80D3-9A2A-4D02-95F2-CDF511BB00CC}"/>
              </a:ext>
            </a:extLst>
          </p:cNvPr>
          <p:cNvSpPr>
            <a:spLocks noGrp="1"/>
          </p:cNvSpPr>
          <p:nvPr>
            <p:ph type="sldNum" sz="quarter" idx="12"/>
          </p:nvPr>
        </p:nvSpPr>
        <p:spPr/>
        <p:txBody>
          <a:bodyPr/>
          <a:lstStyle/>
          <a:p>
            <a:fld id="{781057C3-FDA3-B146-AA6C-F3C04E67C803}" type="slidenum">
              <a:rPr lang="en-US" smtClean="0"/>
              <a:t>20</a:t>
            </a:fld>
            <a:endParaRPr lang="en-US" dirty="0"/>
          </a:p>
        </p:txBody>
      </p:sp>
    </p:spTree>
    <p:extLst>
      <p:ext uri="{BB962C8B-B14F-4D97-AF65-F5344CB8AC3E}">
        <p14:creationId xmlns:p14="http://schemas.microsoft.com/office/powerpoint/2010/main" val="204108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1999" y="2498261"/>
            <a:ext cx="7024201" cy="1464140"/>
          </a:xfrm>
        </p:spPr>
        <p:txBody>
          <a:bodyPr>
            <a:normAutofit/>
          </a:bodyPr>
          <a:lstStyle/>
          <a:p>
            <a:pPr algn="ctr"/>
            <a:r>
              <a:rPr lang="en-US" sz="4000" dirty="0">
                <a:solidFill>
                  <a:srgbClr val="000000"/>
                </a:solidFill>
              </a:rPr>
              <a:t>Deputy Executive Director </a:t>
            </a:r>
            <a:br>
              <a:rPr lang="en-US" sz="4000" dirty="0">
                <a:solidFill>
                  <a:srgbClr val="000000"/>
                </a:solidFill>
              </a:rPr>
            </a:br>
            <a:r>
              <a:rPr lang="en-US" sz="4000" dirty="0">
                <a:solidFill>
                  <a:srgbClr val="000000"/>
                </a:solidFill>
              </a:rPr>
              <a:t>Traci Wilnerd</a:t>
            </a:r>
          </a:p>
        </p:txBody>
      </p:sp>
      <p:sp>
        <p:nvSpPr>
          <p:cNvPr id="4" name="Subtitle 3">
            <a:extLst>
              <a:ext uri="{FF2B5EF4-FFF2-40B4-BE49-F238E27FC236}">
                <a16:creationId xmlns:a16="http://schemas.microsoft.com/office/drawing/2014/main" id="{29A4EA88-8A5A-4151-96C9-6FC3052F210F}"/>
              </a:ext>
            </a:extLst>
          </p:cNvPr>
          <p:cNvSpPr>
            <a:spLocks noGrp="1"/>
          </p:cNvSpPr>
          <p:nvPr>
            <p:ph type="subTitle" idx="1"/>
          </p:nvPr>
        </p:nvSpPr>
        <p:spPr>
          <a:xfrm rot="10800000" flipV="1">
            <a:off x="380999" y="4359740"/>
            <a:ext cx="7409683" cy="1464140"/>
          </a:xfrm>
        </p:spPr>
        <p:txBody>
          <a:bodyPr>
            <a:noAutofit/>
          </a:bodyPr>
          <a:lstStyle/>
          <a:p>
            <a:pPr algn="ctr"/>
            <a:r>
              <a:rPr lang="en-US" sz="4000" b="1" dirty="0">
                <a:latin typeface="+mj-lt"/>
              </a:rPr>
              <a:t>Low</a:t>
            </a:r>
            <a:r>
              <a:rPr lang="en-US" sz="3200" b="1" dirty="0">
                <a:latin typeface="+mj-lt"/>
              </a:rPr>
              <a:t> Income Taxpayer Clinic</a:t>
            </a:r>
          </a:p>
          <a:p>
            <a:pPr algn="ctr"/>
            <a:r>
              <a:rPr lang="en-US" sz="3200" b="1" dirty="0">
                <a:latin typeface="+mj-lt"/>
              </a:rPr>
              <a:t>Tamara Borland </a:t>
            </a:r>
          </a:p>
        </p:txBody>
      </p:sp>
      <p:pic>
        <p:nvPicPr>
          <p:cNvPr id="5" name="Picture 4" descr="Taxpayer advocate service, your voice at the IRS">
            <a:extLst>
              <a:ext uri="{FF2B5EF4-FFF2-40B4-BE49-F238E27FC236}">
                <a16:creationId xmlns:a16="http://schemas.microsoft.com/office/drawing/2014/main" id="{A3875E97-389E-473B-9571-D2BA98657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968" y="142602"/>
            <a:ext cx="4135431" cy="2408791"/>
          </a:xfrm>
          <a:prstGeom prst="rect">
            <a:avLst/>
          </a:prstGeom>
        </p:spPr>
      </p:pic>
      <p:sp>
        <p:nvSpPr>
          <p:cNvPr id="8" name="Rectangle 7">
            <a:extLst>
              <a:ext uri="{FF2B5EF4-FFF2-40B4-BE49-F238E27FC236}">
                <a16:creationId xmlns:a16="http://schemas.microsoft.com/office/drawing/2014/main" id="{10BE5C88-2881-40C1-B4D3-E902A0BE92FF}"/>
              </a:ext>
            </a:extLst>
          </p:cNvPr>
          <p:cNvSpPr/>
          <p:nvPr/>
        </p:nvSpPr>
        <p:spPr>
          <a:xfrm>
            <a:off x="1066800" y="5562601"/>
            <a:ext cx="5943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42F1A"/>
                </a:solidFill>
                <a:effectLst/>
                <a:uLnTx/>
                <a:uFillTx/>
                <a:latin typeface="Trebuchet MS" panose="020B0603020202020204"/>
                <a:ea typeface="+mn-ea"/>
                <a:cs typeface="+mn-cs"/>
              </a:rPr>
              <a:t>https://www.taxpayeradvocate.irs.gov/</a:t>
            </a:r>
            <a:endParaRPr kumimoji="0" lang="en-US" sz="2400" b="0" i="0" u="none" strike="noStrike" kern="1200" cap="none" spc="0" normalizeH="0" baseline="0" noProof="0" dirty="0">
              <a:ln>
                <a:noFill/>
              </a:ln>
              <a:solidFill>
                <a:srgbClr val="C42F1A"/>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5969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93EE-2B23-45DF-A236-3A92ABAB012C}"/>
              </a:ext>
            </a:extLst>
          </p:cNvPr>
          <p:cNvSpPr>
            <a:spLocks noGrp="1"/>
          </p:cNvSpPr>
          <p:nvPr>
            <p:ph type="title"/>
          </p:nvPr>
        </p:nvSpPr>
        <p:spPr>
          <a:xfrm>
            <a:off x="3657600" y="137160"/>
            <a:ext cx="5486400"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 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BE6EAD4A-FD03-4939-85BD-B85481386275}"/>
              </a:ext>
            </a:extLst>
          </p:cNvPr>
          <p:cNvSpPr>
            <a:spLocks noGrp="1"/>
          </p:cNvSpPr>
          <p:nvPr>
            <p:ph idx="1"/>
          </p:nvPr>
        </p:nvSpPr>
        <p:spPr/>
        <p:txBody>
          <a:bodyPr/>
          <a:lstStyle/>
          <a:p>
            <a:endParaRPr lang="en-US" dirty="0"/>
          </a:p>
          <a:p>
            <a:pPr algn="ctr"/>
            <a:r>
              <a:rPr lang="en-US" sz="3200" dirty="0"/>
              <a:t>National Partnerships</a:t>
            </a:r>
          </a:p>
          <a:p>
            <a:pPr algn="ctr"/>
            <a:r>
              <a:rPr lang="en-US" sz="2800" b="0" i="1" dirty="0">
                <a:solidFill>
                  <a:srgbClr val="003399"/>
                </a:solidFill>
                <a:effectLst/>
                <a:latin typeface="Arial" panose="020B0604020202020204" pitchFamily="34" charset="0"/>
              </a:rPr>
              <a:t> </a:t>
            </a:r>
            <a:r>
              <a:rPr lang="en-US" sz="2800" b="0" i="1" dirty="0">
                <a:solidFill>
                  <a:srgbClr val="00355C"/>
                </a:solidFill>
                <a:effectLst/>
                <a:latin typeface="Arial" panose="020B0604020202020204" pitchFamily="34" charset="0"/>
              </a:rPr>
              <a:t>To build and maintain partnerships both internally and externally to support SPEC's mission</a:t>
            </a:r>
          </a:p>
          <a:p>
            <a:pPr algn="ctr"/>
            <a:endParaRPr lang="en-US" sz="2400" b="0" i="0" dirty="0">
              <a:solidFill>
                <a:srgbClr val="212529"/>
              </a:solidFill>
              <a:effectLst/>
              <a:latin typeface="-apple-system"/>
            </a:endParaRPr>
          </a:p>
          <a:p>
            <a:pPr algn="ctr"/>
            <a:r>
              <a:rPr lang="en-US" sz="2400" b="0" i="0" dirty="0">
                <a:solidFill>
                  <a:srgbClr val="212529"/>
                </a:solidFill>
                <a:effectLst/>
                <a:latin typeface="-apple-system"/>
              </a:rPr>
              <a:t> </a:t>
            </a:r>
            <a:r>
              <a:rPr lang="en-US" sz="2800" dirty="0">
                <a:solidFill>
                  <a:srgbClr val="A20000"/>
                </a:solidFill>
                <a:latin typeface="Arial" panose="020B0604020202020204" pitchFamily="34" charset="0"/>
              </a:rPr>
              <a:t>Cecilia James</a:t>
            </a:r>
          </a:p>
          <a:p>
            <a:pPr marL="0" marR="0">
              <a:spcBef>
                <a:spcPts val="0"/>
              </a:spcBef>
              <a:spcAft>
                <a:spcPts val="0"/>
              </a:spcAft>
            </a:pPr>
            <a:r>
              <a:rPr lang="en-US" sz="2800" dirty="0">
                <a:solidFill>
                  <a:srgbClr val="002060"/>
                </a:solidFill>
                <a:effectLst/>
                <a:latin typeface="Arial" panose="020B0604020202020204" pitchFamily="34" charset="0"/>
                <a:ea typeface="Calibri" panose="020F0502020204030204" pitchFamily="34" charset="0"/>
              </a:rPr>
              <a:t> 			</a:t>
            </a:r>
            <a:r>
              <a:rPr lang="en-US" sz="2800" dirty="0">
                <a:solidFill>
                  <a:srgbClr val="00355C"/>
                </a:solidFill>
                <a:effectLst/>
                <a:latin typeface="+mn-lt"/>
                <a:ea typeface="Calibri" panose="020F0502020204030204" pitchFamily="34" charset="0"/>
              </a:rPr>
              <a:t>   Tax Analyst</a:t>
            </a:r>
            <a:endParaRPr lang="en-US" sz="2400" dirty="0">
              <a:solidFill>
                <a:srgbClr val="00355C"/>
              </a:solidFill>
              <a:effectLst/>
              <a:latin typeface="+mn-lt"/>
              <a:ea typeface="Calibri" panose="020F0502020204030204" pitchFamily="34" charset="0"/>
            </a:endParaRPr>
          </a:p>
          <a:p>
            <a:r>
              <a:rPr lang="en-US" sz="2800" dirty="0">
                <a:solidFill>
                  <a:srgbClr val="00355C"/>
                </a:solidFill>
                <a:effectLst/>
                <a:latin typeface="+mn-lt"/>
                <a:ea typeface="Calibri" panose="020F0502020204030204" pitchFamily="34" charset="0"/>
              </a:rPr>
              <a:t>		     SPEC Headquarters</a:t>
            </a:r>
            <a:endParaRPr lang="en-US" sz="2800" b="0" i="1" dirty="0">
              <a:solidFill>
                <a:srgbClr val="00355C"/>
              </a:solidFill>
              <a:latin typeface="+mn-lt"/>
            </a:endParaRPr>
          </a:p>
        </p:txBody>
      </p:sp>
      <p:sp>
        <p:nvSpPr>
          <p:cNvPr id="5" name="Slide Number Placeholder 4">
            <a:extLst>
              <a:ext uri="{FF2B5EF4-FFF2-40B4-BE49-F238E27FC236}">
                <a16:creationId xmlns:a16="http://schemas.microsoft.com/office/drawing/2014/main" id="{9DC67EA5-29B8-48C3-B3B6-1FB7C7052FE7}"/>
              </a:ext>
            </a:extLst>
          </p:cNvPr>
          <p:cNvSpPr>
            <a:spLocks noGrp="1"/>
          </p:cNvSpPr>
          <p:nvPr>
            <p:ph type="sldNum" sz="quarter" idx="12"/>
          </p:nvPr>
        </p:nvSpPr>
        <p:spPr/>
        <p:txBody>
          <a:bodyPr/>
          <a:lstStyle/>
          <a:p>
            <a:fld id="{781057C3-FDA3-B146-AA6C-F3C04E67C803}" type="slidenum">
              <a:rPr lang="en-US" smtClean="0"/>
              <a:t>22</a:t>
            </a:fld>
            <a:endParaRPr lang="en-US" dirty="0"/>
          </a:p>
        </p:txBody>
      </p:sp>
    </p:spTree>
    <p:extLst>
      <p:ext uri="{BB962C8B-B14F-4D97-AF65-F5344CB8AC3E}">
        <p14:creationId xmlns:p14="http://schemas.microsoft.com/office/powerpoint/2010/main" val="2175675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11CA-627C-4663-A0C1-10783873E4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2F1593-2995-4357-93F0-08148C2F3708}"/>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algn="ctr"/>
            <a:r>
              <a:rPr lang="en-US" sz="3200" dirty="0"/>
              <a:t>CLOSING REMARKS</a:t>
            </a:r>
          </a:p>
        </p:txBody>
      </p:sp>
      <p:sp>
        <p:nvSpPr>
          <p:cNvPr id="4" name="Footer Placeholder 3">
            <a:extLst>
              <a:ext uri="{FF2B5EF4-FFF2-40B4-BE49-F238E27FC236}">
                <a16:creationId xmlns:a16="http://schemas.microsoft.com/office/drawing/2014/main" id="{A226985A-3A29-467A-B8DD-3CAE98C75DB3}"/>
              </a:ext>
            </a:extLst>
          </p:cNvPr>
          <p:cNvSpPr>
            <a:spLocks noGrp="1"/>
          </p:cNvSpPr>
          <p:nvPr>
            <p:ph type="ftr" sz="quarter" idx="11"/>
          </p:nvPr>
        </p:nvSpPr>
        <p:spPr/>
        <p:txBody>
          <a:bodyPr/>
          <a:lstStyle/>
          <a:p>
            <a:r>
              <a:rPr lang="en-US"/>
              <a:t>Presentation Title | Office/BOD</a:t>
            </a:r>
            <a:endParaRPr lang="en-US" dirty="0"/>
          </a:p>
        </p:txBody>
      </p:sp>
      <p:sp>
        <p:nvSpPr>
          <p:cNvPr id="5" name="Slide Number Placeholder 4">
            <a:extLst>
              <a:ext uri="{FF2B5EF4-FFF2-40B4-BE49-F238E27FC236}">
                <a16:creationId xmlns:a16="http://schemas.microsoft.com/office/drawing/2014/main" id="{FD7337EC-ABCB-4E74-ABD7-D595C01EAA99}"/>
              </a:ext>
            </a:extLst>
          </p:cNvPr>
          <p:cNvSpPr>
            <a:spLocks noGrp="1"/>
          </p:cNvSpPr>
          <p:nvPr>
            <p:ph type="sldNum" sz="quarter" idx="12"/>
          </p:nvPr>
        </p:nvSpPr>
        <p:spPr/>
        <p:txBody>
          <a:bodyPr/>
          <a:lstStyle/>
          <a:p>
            <a:fld id="{781057C3-FDA3-B146-AA6C-F3C04E67C803}" type="slidenum">
              <a:rPr lang="en-US" smtClean="0"/>
              <a:t>23</a:t>
            </a:fld>
            <a:endParaRPr lang="en-US" dirty="0"/>
          </a:p>
        </p:txBody>
      </p:sp>
      <p:sp>
        <p:nvSpPr>
          <p:cNvPr id="6" name="Date Placeholder 5">
            <a:extLst>
              <a:ext uri="{FF2B5EF4-FFF2-40B4-BE49-F238E27FC236}">
                <a16:creationId xmlns:a16="http://schemas.microsoft.com/office/drawing/2014/main" id="{39124D7D-D3B1-417B-BF2E-0BA41476D427}"/>
              </a:ext>
            </a:extLst>
          </p:cNvPr>
          <p:cNvSpPr>
            <a:spLocks noGrp="1"/>
          </p:cNvSpPr>
          <p:nvPr>
            <p:ph type="dt" sz="half" idx="10"/>
          </p:nvPr>
        </p:nvSpPr>
        <p:spPr/>
        <p:txBody>
          <a:bodyPr/>
          <a:lstStyle/>
          <a:p>
            <a:r>
              <a:rPr lang="en-US"/>
              <a:t>Date</a:t>
            </a:r>
            <a:endParaRPr lang="en-US" dirty="0"/>
          </a:p>
        </p:txBody>
      </p:sp>
    </p:spTree>
    <p:extLst>
      <p:ext uri="{BB962C8B-B14F-4D97-AF65-F5344CB8AC3E}">
        <p14:creationId xmlns:p14="http://schemas.microsoft.com/office/powerpoint/2010/main" val="792521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A219-3C72-4B5C-BA6B-1C79841E4D08}"/>
              </a:ext>
            </a:extLst>
          </p:cNvPr>
          <p:cNvSpPr>
            <a:spLocks noGrp="1"/>
          </p:cNvSpPr>
          <p:nvPr>
            <p:ph type="title"/>
          </p:nvPr>
        </p:nvSpPr>
        <p:spPr>
          <a:xfrm>
            <a:off x="3773009" y="128016"/>
            <a:ext cx="5109099"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Education &amp; Communication</a:t>
            </a:r>
            <a:endParaRPr lang="en-US" dirty="0"/>
          </a:p>
        </p:txBody>
      </p:sp>
      <p:sp>
        <p:nvSpPr>
          <p:cNvPr id="3" name="Content Placeholder 2">
            <a:extLst>
              <a:ext uri="{FF2B5EF4-FFF2-40B4-BE49-F238E27FC236}">
                <a16:creationId xmlns:a16="http://schemas.microsoft.com/office/drawing/2014/main" id="{70B5C400-AC61-4677-83F1-67F89C90F26B}"/>
              </a:ext>
            </a:extLst>
          </p:cNvPr>
          <p:cNvSpPr>
            <a:spLocks noGrp="1"/>
          </p:cNvSpPr>
          <p:nvPr>
            <p:ph idx="1"/>
          </p:nvPr>
        </p:nvSpPr>
        <p:spPr/>
        <p:txBody>
          <a:bodyPr/>
          <a:lstStyle/>
          <a:p>
            <a:endParaRPr lang="en-US" dirty="0"/>
          </a:p>
          <a:p>
            <a:pPr algn="ctr"/>
            <a:r>
              <a:rPr lang="en-US" sz="3200" dirty="0">
                <a:solidFill>
                  <a:srgbClr val="00355C"/>
                </a:solidFill>
              </a:rPr>
              <a:t>Our Mission is to in</a:t>
            </a:r>
            <a:r>
              <a:rPr kumimoji="0" lang="en-US" sz="3600" b="1" i="0" u="none" strike="noStrike" kern="1200" cap="none" spc="0" normalizeH="0" baseline="0" noProof="0" dirty="0">
                <a:ln>
                  <a:noFill/>
                </a:ln>
                <a:solidFill>
                  <a:srgbClr val="00355C"/>
                </a:solidFill>
                <a:effectLst/>
                <a:uLnTx/>
                <a:uFillTx/>
                <a:latin typeface="Arial" charset="0"/>
                <a:cs typeface="Arial" charset="0"/>
              </a:rPr>
              <a:t>crease </a:t>
            </a:r>
            <a:r>
              <a:rPr kumimoji="0" lang="en-US" sz="3600" b="1" i="0" u="none" strike="noStrike" kern="1200" cap="none" spc="0" normalizeH="0" baseline="0" noProof="0" dirty="0">
                <a:ln>
                  <a:noFill/>
                </a:ln>
                <a:solidFill>
                  <a:srgbClr val="002060"/>
                </a:solidFill>
                <a:effectLst/>
                <a:uLnTx/>
                <a:uFillTx/>
                <a:latin typeface="Arial" charset="0"/>
                <a:cs typeface="Arial" charset="0"/>
              </a:rPr>
              <a:t>access to tax information, free tax services and financial education throughout the Native American Indian population; strengthening tribal communities and economies.</a:t>
            </a:r>
            <a:endParaRPr kumimoji="0" lang="en-US" sz="3600" b="0" i="0" u="none" strike="noStrike" kern="1200" cap="none" spc="0" normalizeH="0" baseline="0" noProof="0" dirty="0">
              <a:ln>
                <a:noFill/>
              </a:ln>
              <a:solidFill>
                <a:srgbClr val="002060"/>
              </a:solidFill>
              <a:effectLst/>
              <a:uLnTx/>
              <a:uFillTx/>
              <a:latin typeface="Arial" charset="0"/>
              <a:cs typeface="Arial" charset="0"/>
            </a:endParaRPr>
          </a:p>
          <a:p>
            <a:endParaRPr lang="en-US" dirty="0"/>
          </a:p>
          <a:p>
            <a:endParaRPr lang="en-US" dirty="0"/>
          </a:p>
        </p:txBody>
      </p:sp>
      <p:sp>
        <p:nvSpPr>
          <p:cNvPr id="5" name="Slide Number Placeholder 4">
            <a:extLst>
              <a:ext uri="{FF2B5EF4-FFF2-40B4-BE49-F238E27FC236}">
                <a16:creationId xmlns:a16="http://schemas.microsoft.com/office/drawing/2014/main" id="{2162EDBF-3745-4A34-88CA-47EF47624FF7}"/>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781057C3-FDA3-B146-AA6C-F3C04E67C803}" type="slidenum">
              <a:rPr kumimoji="0" lang="en-US" sz="1000" b="1" i="0" u="none" strike="noStrike" kern="1200" cap="none" spc="0" normalizeH="0" baseline="0" noProof="0" smtClean="0">
                <a:ln>
                  <a:noFill/>
                </a:ln>
                <a:solidFill>
                  <a:srgbClr val="0A3161"/>
                </a:solidFill>
                <a:effectLst/>
                <a:uLnTx/>
                <a:uFillTx/>
                <a:latin typeface="Arial" charset="0"/>
                <a:cs typeface="Arial" charset="0"/>
              </a:rPr>
              <a:pPr marL="0" marR="0" lvl="0" indent="0" algn="ctr" defTabSz="6858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0A3161"/>
              </a:solidFill>
              <a:effectLst/>
              <a:uLnTx/>
              <a:uFillTx/>
              <a:latin typeface="Arial" charset="0"/>
              <a:cs typeface="Arial" charset="0"/>
            </a:endParaRPr>
          </a:p>
        </p:txBody>
      </p:sp>
    </p:spTree>
    <p:extLst>
      <p:ext uri="{BB962C8B-B14F-4D97-AF65-F5344CB8AC3E}">
        <p14:creationId xmlns:p14="http://schemas.microsoft.com/office/powerpoint/2010/main" val="3831601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F065ED4-37AF-40F3-9202-2F9A1238444A}"/>
              </a:ext>
            </a:extLst>
          </p:cNvPr>
          <p:cNvSpPr txBox="1"/>
          <p:nvPr/>
        </p:nvSpPr>
        <p:spPr>
          <a:xfrm>
            <a:off x="3064933" y="5723466"/>
            <a:ext cx="382257" cy="778934"/>
          </a:xfrm>
          <a:prstGeom prst="rect">
            <a:avLst/>
          </a:prstGeom>
          <a:noFill/>
        </p:spPr>
        <p:txBody>
          <a:bodyPr wrap="square">
            <a:spAutoFit/>
          </a:bodyPr>
          <a:lstStyle/>
          <a:p>
            <a:endParaRPr lang="en-US" dirty="0"/>
          </a:p>
        </p:txBody>
      </p:sp>
      <p:sp>
        <p:nvSpPr>
          <p:cNvPr id="2" name="Title 1">
            <a:extLst>
              <a:ext uri="{FF2B5EF4-FFF2-40B4-BE49-F238E27FC236}">
                <a16:creationId xmlns:a16="http://schemas.microsoft.com/office/drawing/2014/main" id="{1432D86B-16CE-427D-806E-0BE4EC4D87EE}"/>
              </a:ext>
            </a:extLst>
          </p:cNvPr>
          <p:cNvSpPr>
            <a:spLocks noGrp="1"/>
          </p:cNvSpPr>
          <p:nvPr>
            <p:ph type="title"/>
          </p:nvPr>
        </p:nvSpPr>
        <p:spPr>
          <a:xfrm>
            <a:off x="5580851" y="1405055"/>
            <a:ext cx="3501031" cy="1837678"/>
          </a:xfrm>
        </p:spPr>
        <p:txBody>
          <a:bodyPr>
            <a:noAutofit/>
          </a:bodyPr>
          <a:lstStyle/>
          <a:p>
            <a:r>
              <a:rPr lang="en-US" sz="1600" dirty="0"/>
              <a:t>David Alito, </a:t>
            </a:r>
            <a:br>
              <a:rPr lang="en-US" sz="1600" dirty="0"/>
            </a:br>
            <a:r>
              <a:rPr lang="en-US" sz="1600" dirty="0"/>
              <a:t>Area 1 Director</a:t>
            </a:r>
            <a:br>
              <a:rPr lang="en-US" sz="1600" dirty="0"/>
            </a:br>
            <a:r>
              <a:rPr lang="en-US" sz="1600" dirty="0"/>
              <a:t>Stakeholder Partnerships, Education &amp; Communication</a:t>
            </a:r>
          </a:p>
        </p:txBody>
      </p:sp>
      <p:sp>
        <p:nvSpPr>
          <p:cNvPr id="3" name="Content Placeholder 2">
            <a:extLst>
              <a:ext uri="{FF2B5EF4-FFF2-40B4-BE49-F238E27FC236}">
                <a16:creationId xmlns:a16="http://schemas.microsoft.com/office/drawing/2014/main" id="{FB14184A-5618-41CC-90CF-1DE213FDAF97}"/>
              </a:ext>
            </a:extLst>
          </p:cNvPr>
          <p:cNvSpPr>
            <a:spLocks noGrp="1"/>
          </p:cNvSpPr>
          <p:nvPr>
            <p:ph idx="1"/>
          </p:nvPr>
        </p:nvSpPr>
        <p:spPr>
          <a:xfrm>
            <a:off x="6258756" y="3542190"/>
            <a:ext cx="2428043" cy="2492850"/>
          </a:xfrm>
        </p:spPr>
        <p:txBody>
          <a:bodyPr/>
          <a:lstStyle/>
          <a:p>
            <a:r>
              <a:rPr lang="en-US" dirty="0"/>
              <a:t>				</a:t>
            </a:r>
          </a:p>
        </p:txBody>
      </p:sp>
      <p:sp>
        <p:nvSpPr>
          <p:cNvPr id="5" name="Slide Number Placeholder 4">
            <a:extLst>
              <a:ext uri="{FF2B5EF4-FFF2-40B4-BE49-F238E27FC236}">
                <a16:creationId xmlns:a16="http://schemas.microsoft.com/office/drawing/2014/main" id="{74B53F38-D3D6-4F71-B3BD-D6C6A9E2BD29}"/>
              </a:ext>
            </a:extLst>
          </p:cNvPr>
          <p:cNvSpPr>
            <a:spLocks noGrp="1"/>
          </p:cNvSpPr>
          <p:nvPr>
            <p:ph type="sldNum" sz="quarter" idx="12"/>
          </p:nvPr>
        </p:nvSpPr>
        <p:spPr/>
        <p:txBody>
          <a:bodyPr/>
          <a:lstStyle/>
          <a:p>
            <a:fld id="{781057C3-FDA3-B146-AA6C-F3C04E67C803}" type="slidenum">
              <a:rPr lang="en-US" smtClean="0"/>
              <a:t>4</a:t>
            </a:fld>
            <a:endParaRPr lang="en-US" dirty="0"/>
          </a:p>
        </p:txBody>
      </p:sp>
      <p:sp>
        <p:nvSpPr>
          <p:cNvPr id="12" name="TextBox 11">
            <a:extLst>
              <a:ext uri="{FF2B5EF4-FFF2-40B4-BE49-F238E27FC236}">
                <a16:creationId xmlns:a16="http://schemas.microsoft.com/office/drawing/2014/main" id="{38068B41-69CE-44FF-959B-E81437F72D15}"/>
              </a:ext>
            </a:extLst>
          </p:cNvPr>
          <p:cNvSpPr txBox="1"/>
          <p:nvPr/>
        </p:nvSpPr>
        <p:spPr>
          <a:xfrm>
            <a:off x="688158" y="4390501"/>
            <a:ext cx="2759032" cy="830997"/>
          </a:xfrm>
          <a:prstGeom prst="rect">
            <a:avLst/>
          </a:prstGeom>
          <a:noFill/>
        </p:spPr>
        <p:txBody>
          <a:bodyPr wrap="square">
            <a:spAutoFit/>
          </a:bodyPr>
          <a:lstStyle/>
          <a:p>
            <a: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Arial" charset="0"/>
              </a:rPr>
              <a:t>Sue Simon, Director</a:t>
            </a:r>
            <a:b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Arial" charset="0"/>
              </a:rPr>
            </a:br>
            <a: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Arial" charset="0"/>
              </a:rPr>
              <a:t>Customer  Assistance, Relationship &amp; Education </a:t>
            </a:r>
            <a:endParaRPr lang="en-US" dirty="0"/>
          </a:p>
        </p:txBody>
      </p:sp>
      <p:pic>
        <p:nvPicPr>
          <p:cNvPr id="16" name="Picture 15">
            <a:extLst>
              <a:ext uri="{FF2B5EF4-FFF2-40B4-BE49-F238E27FC236}">
                <a16:creationId xmlns:a16="http://schemas.microsoft.com/office/drawing/2014/main" id="{565A49D8-3AAE-4236-856F-C41C7187A30A}"/>
              </a:ext>
            </a:extLst>
          </p:cNvPr>
          <p:cNvPicPr>
            <a:picLocks noChangeAspect="1"/>
          </p:cNvPicPr>
          <p:nvPr/>
        </p:nvPicPr>
        <p:blipFill>
          <a:blip r:embed="rId3"/>
          <a:stretch>
            <a:fillRect/>
          </a:stretch>
        </p:blipFill>
        <p:spPr>
          <a:xfrm>
            <a:off x="5674935" y="3429000"/>
            <a:ext cx="2196445" cy="2834640"/>
          </a:xfrm>
          <a:prstGeom prst="rect">
            <a:avLst/>
          </a:prstGeom>
        </p:spPr>
      </p:pic>
      <p:pic>
        <p:nvPicPr>
          <p:cNvPr id="18" name="Picture 17">
            <a:extLst>
              <a:ext uri="{FF2B5EF4-FFF2-40B4-BE49-F238E27FC236}">
                <a16:creationId xmlns:a16="http://schemas.microsoft.com/office/drawing/2014/main" id="{A1A97670-879F-462E-8C95-B2F3C0F4C04B}"/>
              </a:ext>
            </a:extLst>
          </p:cNvPr>
          <p:cNvPicPr>
            <a:picLocks noChangeAspect="1"/>
          </p:cNvPicPr>
          <p:nvPr/>
        </p:nvPicPr>
        <p:blipFill>
          <a:blip r:embed="rId4"/>
          <a:stretch>
            <a:fillRect/>
          </a:stretch>
        </p:blipFill>
        <p:spPr>
          <a:xfrm>
            <a:off x="4550662" y="3194283"/>
            <a:ext cx="42676" cy="469433"/>
          </a:xfrm>
          <a:prstGeom prst="rect">
            <a:avLst/>
          </a:prstGeom>
        </p:spPr>
      </p:pic>
      <p:sp>
        <p:nvSpPr>
          <p:cNvPr id="20" name="TextBox 19">
            <a:extLst>
              <a:ext uri="{FF2B5EF4-FFF2-40B4-BE49-F238E27FC236}">
                <a16:creationId xmlns:a16="http://schemas.microsoft.com/office/drawing/2014/main" id="{698B0B94-8AC0-4929-9617-2EC9063E388D}"/>
              </a:ext>
            </a:extLst>
          </p:cNvPr>
          <p:cNvSpPr txBox="1"/>
          <p:nvPr/>
        </p:nvSpPr>
        <p:spPr>
          <a:xfrm rot="10800000" flipV="1">
            <a:off x="3854814" y="155359"/>
            <a:ext cx="5022106" cy="830997"/>
          </a:xfrm>
          <a:prstGeom prst="rect">
            <a:avLst/>
          </a:prstGeom>
          <a:noFill/>
        </p:spPr>
        <p:txBody>
          <a:bodyPr wrap="square">
            <a:spAutoFit/>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Education &amp; Communication</a:t>
            </a:r>
            <a:endParaRPr lang="en-US" dirty="0"/>
          </a:p>
        </p:txBody>
      </p:sp>
      <p:pic>
        <p:nvPicPr>
          <p:cNvPr id="17" name="Picture 16">
            <a:extLst>
              <a:ext uri="{FF2B5EF4-FFF2-40B4-BE49-F238E27FC236}">
                <a16:creationId xmlns:a16="http://schemas.microsoft.com/office/drawing/2014/main" id="{AA616F1C-F29D-43AF-A582-F25316A529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14399" y="1644898"/>
            <a:ext cx="2162165" cy="2492849"/>
          </a:xfrm>
          <a:prstGeom prst="rect">
            <a:avLst/>
          </a:prstGeom>
          <a:ln w="127000" cap="sq">
            <a:solidFill>
              <a:srgbClr val="A2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2734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9F10-FD46-48BE-8490-F963D936C9E8}"/>
              </a:ext>
            </a:extLst>
          </p:cNvPr>
          <p:cNvSpPr>
            <a:spLocks noGrp="1"/>
          </p:cNvSpPr>
          <p:nvPr>
            <p:ph type="title"/>
          </p:nvPr>
        </p:nvSpPr>
        <p:spPr>
          <a:xfrm>
            <a:off x="3815794" y="145863"/>
            <a:ext cx="5091344"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Education &amp; Communication</a:t>
            </a:r>
            <a:endParaRPr lang="en-US" dirty="0"/>
          </a:p>
        </p:txBody>
      </p:sp>
      <p:sp>
        <p:nvSpPr>
          <p:cNvPr id="3" name="Content Placeholder 2">
            <a:extLst>
              <a:ext uri="{FF2B5EF4-FFF2-40B4-BE49-F238E27FC236}">
                <a16:creationId xmlns:a16="http://schemas.microsoft.com/office/drawing/2014/main" id="{5E548DEF-28F7-459E-84EF-EE10AFF84BC4}"/>
              </a:ext>
            </a:extLst>
          </p:cNvPr>
          <p:cNvSpPr>
            <a:spLocks noGrp="1"/>
          </p:cNvSpPr>
          <p:nvPr>
            <p:ph idx="1"/>
          </p:nvPr>
        </p:nvSpPr>
        <p:spPr>
          <a:xfrm>
            <a:off x="567369" y="1595242"/>
            <a:ext cx="8229600" cy="3626753"/>
          </a:xfrm>
        </p:spPr>
        <p:txBody>
          <a:bodyPr/>
          <a:lstStyle/>
          <a:p>
            <a:r>
              <a:rPr lang="en-US" sz="2400" dirty="0">
                <a:solidFill>
                  <a:schemeClr val="tx2"/>
                </a:solidFill>
              </a:rPr>
              <a:t>Meet the SPEC Team </a:t>
            </a:r>
            <a:r>
              <a:rPr lang="en-US" sz="2400" dirty="0">
                <a:solidFill>
                  <a:srgbClr val="00355C"/>
                </a:solidFill>
              </a:rPr>
              <a:t>Members:</a:t>
            </a:r>
          </a:p>
          <a:p>
            <a:r>
              <a:rPr lang="en-US" sz="2400" dirty="0">
                <a:solidFill>
                  <a:srgbClr val="00355C"/>
                </a:solidFill>
              </a:rPr>
              <a:t>   </a:t>
            </a:r>
            <a:r>
              <a:rPr lang="en-US" sz="2400" dirty="0"/>
              <a:t>Dena Baker	         		Barb Opitz</a:t>
            </a:r>
          </a:p>
          <a:p>
            <a:r>
              <a:rPr lang="en-US" sz="2400" dirty="0"/>
              <a:t>   Beverly Lemon		 	Sikeyaa Robinson</a:t>
            </a:r>
          </a:p>
          <a:p>
            <a:r>
              <a:rPr lang="en-US" sz="2400" dirty="0"/>
              <a:t>   Linda Fritz-Langston 	 	Jana Sims 	</a:t>
            </a:r>
          </a:p>
          <a:p>
            <a:r>
              <a:rPr kumimoji="0" lang="en-US" sz="2400" b="1" i="0" u="none" strike="noStrike" kern="1200" cap="none" spc="0" normalizeH="0" baseline="0" noProof="0" dirty="0">
                <a:ln>
                  <a:noFill/>
                </a:ln>
                <a:solidFill>
                  <a:srgbClr val="B31942"/>
                </a:solidFill>
                <a:effectLst/>
                <a:uLnTx/>
                <a:uFillTx/>
                <a:latin typeface="Arial" charset="0"/>
                <a:cs typeface="Arial" charset="0"/>
              </a:rPr>
              <a:t>   Williette McKinney Ferrell</a:t>
            </a:r>
            <a:r>
              <a:rPr lang="en-US" sz="2400" dirty="0"/>
              <a:t> 	Greg Wilkinson</a:t>
            </a:r>
            <a:endParaRPr kumimoji="0" lang="en-US" sz="2400" b="1" i="0" u="none" strike="noStrike" kern="1200" cap="none" spc="0" normalizeH="0" baseline="0" noProof="0" dirty="0">
              <a:ln>
                <a:noFill/>
              </a:ln>
              <a:solidFill>
                <a:srgbClr val="B31942"/>
              </a:solidFill>
              <a:effectLst/>
              <a:uLnTx/>
              <a:uFillTx/>
              <a:latin typeface="Arial" charset="0"/>
              <a:cs typeface="Arial" charset="0"/>
            </a:endParaRPr>
          </a:p>
          <a:p>
            <a:r>
              <a:rPr lang="en-US" sz="2400" dirty="0"/>
              <a:t>   Matthew O’Connor 	 	Jessica Wilson</a:t>
            </a:r>
          </a:p>
          <a:p>
            <a:r>
              <a:rPr lang="en-US" sz="2400" dirty="0"/>
              <a:t>		</a:t>
            </a:r>
          </a:p>
          <a:p>
            <a:r>
              <a:rPr lang="en-US" sz="3200" dirty="0"/>
              <a:t> </a:t>
            </a:r>
          </a:p>
        </p:txBody>
      </p:sp>
      <p:sp>
        <p:nvSpPr>
          <p:cNvPr id="5" name="Slide Number Placeholder 4">
            <a:extLst>
              <a:ext uri="{FF2B5EF4-FFF2-40B4-BE49-F238E27FC236}">
                <a16:creationId xmlns:a16="http://schemas.microsoft.com/office/drawing/2014/main" id="{C0E1B9BE-0A76-494B-B0E3-84AFA97E8D3C}"/>
              </a:ext>
            </a:extLst>
          </p:cNvPr>
          <p:cNvSpPr>
            <a:spLocks noGrp="1"/>
          </p:cNvSpPr>
          <p:nvPr>
            <p:ph type="sldNum" sz="quarter" idx="12"/>
          </p:nvPr>
        </p:nvSpPr>
        <p:spPr/>
        <p:txBody>
          <a:bodyPr/>
          <a:lstStyle/>
          <a:p>
            <a:fld id="{781057C3-FDA3-B146-AA6C-F3C04E67C803}" type="slidenum">
              <a:rPr lang="en-US" smtClean="0"/>
              <a:t>5</a:t>
            </a:fld>
            <a:endParaRPr lang="en-US" dirty="0"/>
          </a:p>
        </p:txBody>
      </p:sp>
    </p:spTree>
    <p:extLst>
      <p:ext uri="{BB962C8B-B14F-4D97-AF65-F5344CB8AC3E}">
        <p14:creationId xmlns:p14="http://schemas.microsoft.com/office/powerpoint/2010/main" val="129132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69DD-9C99-4C65-8EB2-5948261CC6CD}"/>
              </a:ext>
            </a:extLst>
          </p:cNvPr>
          <p:cNvSpPr>
            <a:spLocks noGrp="1"/>
          </p:cNvSpPr>
          <p:nvPr>
            <p:ph type="title"/>
          </p:nvPr>
        </p:nvSpPr>
        <p:spPr>
          <a:xfrm>
            <a:off x="3464804" y="128016"/>
            <a:ext cx="5486400"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Education &amp; Communication</a:t>
            </a:r>
            <a:endParaRPr lang="en-US" dirty="0"/>
          </a:p>
        </p:txBody>
      </p:sp>
      <p:sp>
        <p:nvSpPr>
          <p:cNvPr id="3" name="Content Placeholder 2">
            <a:extLst>
              <a:ext uri="{FF2B5EF4-FFF2-40B4-BE49-F238E27FC236}">
                <a16:creationId xmlns:a16="http://schemas.microsoft.com/office/drawing/2014/main" id="{BB480494-4054-408A-9314-D1B008AA5F8C}"/>
              </a:ext>
            </a:extLst>
          </p:cNvPr>
          <p:cNvSpPr>
            <a:spLocks noGrp="1"/>
          </p:cNvSpPr>
          <p:nvPr>
            <p:ph idx="1"/>
          </p:nvPr>
        </p:nvSpPr>
        <p:spPr>
          <a:xfrm>
            <a:off x="457200" y="1405201"/>
            <a:ext cx="8229600" cy="4846320"/>
          </a:xfrm>
        </p:spPr>
        <p:txBody>
          <a:bodyPr/>
          <a:lstStyle/>
          <a:p>
            <a:endParaRPr lang="en-US" dirty="0"/>
          </a:p>
          <a:p>
            <a:pPr algn="ctr"/>
            <a:endParaRPr lang="en-US" sz="3200" dirty="0"/>
          </a:p>
          <a:p>
            <a:pPr algn="ctr"/>
            <a:r>
              <a:rPr lang="en-US" sz="4800" dirty="0"/>
              <a:t>Meet our Partners</a:t>
            </a:r>
          </a:p>
          <a:p>
            <a:r>
              <a:rPr lang="en-US" sz="3200" dirty="0"/>
              <a:t>			</a:t>
            </a:r>
          </a:p>
        </p:txBody>
      </p:sp>
      <p:sp>
        <p:nvSpPr>
          <p:cNvPr id="5" name="Slide Number Placeholder 4">
            <a:extLst>
              <a:ext uri="{FF2B5EF4-FFF2-40B4-BE49-F238E27FC236}">
                <a16:creationId xmlns:a16="http://schemas.microsoft.com/office/drawing/2014/main" id="{BF536669-5D51-4BD3-9D6A-08A25CD50B7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781057C3-FDA3-B146-AA6C-F3C04E67C803}" type="slidenum">
              <a:rPr kumimoji="0" lang="en-US" sz="1000" b="1" i="0" u="none" strike="noStrike" kern="1200" cap="none" spc="0" normalizeH="0" baseline="0" noProof="0" smtClean="0">
                <a:ln>
                  <a:noFill/>
                </a:ln>
                <a:solidFill>
                  <a:srgbClr val="0A3161"/>
                </a:solidFill>
                <a:effectLst/>
                <a:uLnTx/>
                <a:uFillTx/>
                <a:latin typeface="Arial" charset="0"/>
                <a:cs typeface="Arial" charset="0"/>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dirty="0">
              <a:ln>
                <a:noFill/>
              </a:ln>
              <a:solidFill>
                <a:srgbClr val="0A3161"/>
              </a:solidFill>
              <a:effectLst/>
              <a:uLnTx/>
              <a:uFillTx/>
              <a:latin typeface="Arial" charset="0"/>
              <a:cs typeface="Arial" charset="0"/>
            </a:endParaRPr>
          </a:p>
        </p:txBody>
      </p:sp>
    </p:spTree>
    <p:extLst>
      <p:ext uri="{BB962C8B-B14F-4D97-AF65-F5344CB8AC3E}">
        <p14:creationId xmlns:p14="http://schemas.microsoft.com/office/powerpoint/2010/main" val="117489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C08BC-9F77-4281-B608-815D73F355B0}"/>
              </a:ext>
            </a:extLst>
          </p:cNvPr>
          <p:cNvSpPr>
            <a:spLocks noGrp="1"/>
          </p:cNvSpPr>
          <p:nvPr>
            <p:ph type="title"/>
          </p:nvPr>
        </p:nvSpPr>
        <p:spPr>
          <a:xfrm>
            <a:off x="3744398" y="137160"/>
            <a:ext cx="5366551"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 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405A6512-4030-4DDE-A41C-636AEB3E2991}"/>
              </a:ext>
            </a:extLst>
          </p:cNvPr>
          <p:cNvSpPr>
            <a:spLocks noGrp="1"/>
          </p:cNvSpPr>
          <p:nvPr>
            <p:ph idx="1"/>
          </p:nvPr>
        </p:nvSpPr>
        <p:spPr/>
        <p:txBody>
          <a:bodyPr/>
          <a:lstStyle/>
          <a:p>
            <a:r>
              <a:rPr lang="en-US" dirty="0"/>
              <a:t>		</a:t>
            </a:r>
            <a:r>
              <a:rPr lang="en-US" dirty="0">
                <a:solidFill>
                  <a:srgbClr val="00355C"/>
                </a:solidFill>
              </a:rPr>
              <a:t>                </a:t>
            </a:r>
            <a:r>
              <a:rPr lang="en-US" sz="2800" dirty="0">
                <a:solidFill>
                  <a:srgbClr val="00355C"/>
                </a:solidFill>
              </a:rPr>
              <a:t>   </a:t>
            </a:r>
            <a:r>
              <a:rPr lang="en-US" sz="3200" dirty="0">
                <a:solidFill>
                  <a:srgbClr val="00355C"/>
                </a:solidFill>
              </a:rPr>
              <a:t>SAIGE</a:t>
            </a:r>
          </a:p>
          <a:p>
            <a:pPr algn="ctr"/>
            <a:r>
              <a:rPr lang="en-US" sz="3200" dirty="0">
                <a:solidFill>
                  <a:schemeClr val="tx2"/>
                </a:solidFill>
              </a:rPr>
              <a:t> S</a:t>
            </a:r>
            <a:r>
              <a:rPr lang="en-US" sz="3200" dirty="0"/>
              <a:t>ociety of </a:t>
            </a:r>
            <a:r>
              <a:rPr lang="en-US" sz="3200" dirty="0">
                <a:solidFill>
                  <a:schemeClr val="tx2"/>
                </a:solidFill>
              </a:rPr>
              <a:t>A</a:t>
            </a:r>
            <a:r>
              <a:rPr lang="en-US" sz="3200" dirty="0"/>
              <a:t>merican </a:t>
            </a:r>
            <a:r>
              <a:rPr lang="en-US" sz="3200" dirty="0">
                <a:solidFill>
                  <a:schemeClr val="tx2"/>
                </a:solidFill>
              </a:rPr>
              <a:t>I</a:t>
            </a:r>
            <a:r>
              <a:rPr lang="en-US" sz="3200" dirty="0"/>
              <a:t>ndian     </a:t>
            </a:r>
            <a:r>
              <a:rPr lang="en-US" sz="3200" dirty="0">
                <a:solidFill>
                  <a:schemeClr val="tx2"/>
                </a:solidFill>
              </a:rPr>
              <a:t>G</a:t>
            </a:r>
            <a:r>
              <a:rPr lang="en-US" sz="3200" dirty="0"/>
              <a:t>overnment </a:t>
            </a:r>
            <a:r>
              <a:rPr lang="en-US" sz="3200" dirty="0">
                <a:solidFill>
                  <a:schemeClr val="tx2"/>
                </a:solidFill>
              </a:rPr>
              <a:t>E</a:t>
            </a:r>
            <a:r>
              <a:rPr lang="en-US" sz="3200" dirty="0"/>
              <a:t>mployees</a:t>
            </a:r>
          </a:p>
          <a:p>
            <a:pPr algn="ctr"/>
            <a:r>
              <a:rPr lang="en-US" sz="2400" i="1" dirty="0">
                <a:solidFill>
                  <a:srgbClr val="00355C"/>
                </a:solidFill>
              </a:rPr>
              <a:t>Honoring our Ancestors through Government Service</a:t>
            </a:r>
          </a:p>
          <a:p>
            <a:pPr algn="ctr"/>
            <a:endParaRPr lang="en-US" sz="2400" i="1" dirty="0"/>
          </a:p>
          <a:p>
            <a:r>
              <a:rPr lang="en-US" sz="3200" dirty="0"/>
              <a:t>				</a:t>
            </a:r>
          </a:p>
          <a:p>
            <a:r>
              <a:rPr kumimoji="0" lang="en-US" sz="3200" b="1" i="0" u="none" strike="noStrike" kern="1200" cap="none" spc="0" normalizeH="0" baseline="0" noProof="0" dirty="0">
                <a:ln>
                  <a:noFill/>
                </a:ln>
                <a:solidFill>
                  <a:srgbClr val="093061"/>
                </a:solidFill>
                <a:effectLst/>
                <a:uLnTx/>
                <a:uFillTx/>
                <a:latin typeface="Arial" charset="0"/>
                <a:cs typeface="Arial" charset="0"/>
              </a:rPr>
              <a:t>				 </a:t>
            </a:r>
            <a:r>
              <a:rPr kumimoji="0" lang="en-US" sz="3200" b="1" i="0" u="none" strike="noStrike" kern="1200" cap="none" spc="0" normalizeH="0" baseline="0" noProof="0" dirty="0">
                <a:ln>
                  <a:noFill/>
                </a:ln>
                <a:solidFill>
                  <a:srgbClr val="A20000"/>
                </a:solidFill>
                <a:effectLst/>
                <a:uLnTx/>
                <a:uFillTx/>
                <a:latin typeface="Arial" charset="0"/>
                <a:cs typeface="Arial" charset="0"/>
              </a:rPr>
              <a:t>Jennifer Cantrel</a:t>
            </a:r>
            <a:endParaRPr lang="en-US" sz="3200" dirty="0">
              <a:solidFill>
                <a:srgbClr val="A20000"/>
              </a:solidFill>
            </a:endParaRPr>
          </a:p>
        </p:txBody>
      </p:sp>
      <p:sp>
        <p:nvSpPr>
          <p:cNvPr id="5" name="Slide Number Placeholder 4">
            <a:extLst>
              <a:ext uri="{FF2B5EF4-FFF2-40B4-BE49-F238E27FC236}">
                <a16:creationId xmlns:a16="http://schemas.microsoft.com/office/drawing/2014/main" id="{8A27C999-220C-423E-9C9C-C6D84C3FD753}"/>
              </a:ext>
            </a:extLst>
          </p:cNvPr>
          <p:cNvSpPr>
            <a:spLocks noGrp="1"/>
          </p:cNvSpPr>
          <p:nvPr>
            <p:ph type="sldNum" sz="quarter" idx="12"/>
          </p:nvPr>
        </p:nvSpPr>
        <p:spPr/>
        <p:txBody>
          <a:bodyPr/>
          <a:lstStyle/>
          <a:p>
            <a:fld id="{781057C3-FDA3-B146-AA6C-F3C04E67C803}" type="slidenum">
              <a:rPr lang="en-US" smtClean="0"/>
              <a:t>7</a:t>
            </a:fld>
            <a:endParaRPr lang="en-US" dirty="0"/>
          </a:p>
        </p:txBody>
      </p:sp>
      <p:pic>
        <p:nvPicPr>
          <p:cNvPr id="8" name="Picture 7">
            <a:extLst>
              <a:ext uri="{FF2B5EF4-FFF2-40B4-BE49-F238E27FC236}">
                <a16:creationId xmlns:a16="http://schemas.microsoft.com/office/drawing/2014/main" id="{F5E73FA0-4882-49D6-AC07-6F25E34DB070}"/>
              </a:ext>
            </a:extLst>
          </p:cNvPr>
          <p:cNvPicPr>
            <a:picLocks noChangeAspect="1"/>
          </p:cNvPicPr>
          <p:nvPr/>
        </p:nvPicPr>
        <p:blipFill>
          <a:blip r:embed="rId3"/>
          <a:stretch>
            <a:fillRect/>
          </a:stretch>
        </p:blipFill>
        <p:spPr>
          <a:xfrm>
            <a:off x="457200" y="3879543"/>
            <a:ext cx="3134412" cy="2396940"/>
          </a:xfrm>
          <a:prstGeom prst="rect">
            <a:avLst/>
          </a:prstGeom>
        </p:spPr>
      </p:pic>
    </p:spTree>
    <p:extLst>
      <p:ext uri="{BB962C8B-B14F-4D97-AF65-F5344CB8AC3E}">
        <p14:creationId xmlns:p14="http://schemas.microsoft.com/office/powerpoint/2010/main" val="124126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F3FF-47D5-4C98-8B36-4C75B852D0C5}"/>
              </a:ext>
            </a:extLst>
          </p:cNvPr>
          <p:cNvSpPr>
            <a:spLocks noGrp="1"/>
          </p:cNvSpPr>
          <p:nvPr>
            <p:ph type="title"/>
          </p:nvPr>
        </p:nvSpPr>
        <p:spPr>
          <a:xfrm>
            <a:off x="3657600" y="166024"/>
            <a:ext cx="5486400" cy="685800"/>
          </a:xfrm>
        </p:spPr>
        <p:txBody>
          <a:bodyPr/>
          <a:lstStyle/>
          <a:p>
            <a:r>
              <a:rPr lang="en-US" dirty="0"/>
              <a:t> </a:t>
            </a:r>
            <a:r>
              <a:rPr kumimoji="0" lang="en-US" sz="2400" b="1" i="0" u="none" strike="noStrike" kern="1200" cap="none" spc="0" normalizeH="0" baseline="0" noProof="0" dirty="0">
                <a:ln>
                  <a:noFill/>
                </a:ln>
                <a:solidFill>
                  <a:srgbClr val="0A3161"/>
                </a:solidFill>
                <a:effectLst/>
                <a:uLnTx/>
                <a:uFillTx/>
                <a:latin typeface="Arial" charset="0"/>
                <a:cs typeface="Arial" charset="0"/>
              </a:rPr>
              <a:t>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3" name="Content Placeholder 2">
            <a:extLst>
              <a:ext uri="{FF2B5EF4-FFF2-40B4-BE49-F238E27FC236}">
                <a16:creationId xmlns:a16="http://schemas.microsoft.com/office/drawing/2014/main" id="{DE968C25-62AC-42B7-BD0B-B6DA11D00DB0}"/>
              </a:ext>
            </a:extLst>
          </p:cNvPr>
          <p:cNvSpPr>
            <a:spLocks noGrp="1"/>
          </p:cNvSpPr>
          <p:nvPr>
            <p:ph idx="1"/>
          </p:nvPr>
        </p:nvSpPr>
        <p:spPr/>
        <p:txBody>
          <a:bodyPr/>
          <a:lstStyle/>
          <a:p>
            <a:pPr algn="ctr"/>
            <a:r>
              <a:rPr lang="en-US" sz="3200" dirty="0">
                <a:solidFill>
                  <a:srgbClr val="00355C"/>
                </a:solidFill>
              </a:rPr>
              <a:t>O</a:t>
            </a:r>
            <a:r>
              <a:rPr lang="en-US" sz="3200" dirty="0"/>
              <a:t>klahoma </a:t>
            </a:r>
            <a:r>
              <a:rPr lang="en-US" sz="3200" dirty="0">
                <a:solidFill>
                  <a:srgbClr val="00355C"/>
                </a:solidFill>
              </a:rPr>
              <a:t>N</a:t>
            </a:r>
            <a:r>
              <a:rPr lang="en-US" sz="3200" dirty="0"/>
              <a:t>ative </a:t>
            </a:r>
            <a:r>
              <a:rPr lang="en-US" sz="3200" dirty="0">
                <a:solidFill>
                  <a:srgbClr val="00355C"/>
                </a:solidFill>
              </a:rPr>
              <a:t>A</a:t>
            </a:r>
            <a:r>
              <a:rPr lang="en-US" sz="3200" dirty="0"/>
              <a:t>ssets </a:t>
            </a:r>
            <a:r>
              <a:rPr lang="en-US" sz="3200" dirty="0">
                <a:solidFill>
                  <a:srgbClr val="00355C"/>
                </a:solidFill>
              </a:rPr>
              <a:t>C</a:t>
            </a:r>
            <a:r>
              <a:rPr lang="en-US" sz="3200" dirty="0"/>
              <a:t>oalition</a:t>
            </a:r>
          </a:p>
          <a:p>
            <a:pPr algn="ctr"/>
            <a:endParaRPr lang="en-US" dirty="0"/>
          </a:p>
          <a:p>
            <a:endParaRPr lang="en-US" dirty="0"/>
          </a:p>
          <a:p>
            <a:endParaRPr lang="en-US" dirty="0"/>
          </a:p>
          <a:p>
            <a:endParaRPr lang="en-US" dirty="0"/>
          </a:p>
          <a:p>
            <a:endParaRPr lang="en-US" dirty="0"/>
          </a:p>
          <a:p>
            <a:r>
              <a:rPr lang="en-US" dirty="0"/>
              <a:t>			</a:t>
            </a:r>
            <a:r>
              <a:rPr lang="en-US" sz="2400" dirty="0"/>
              <a:t>Christy </a:t>
            </a:r>
            <a:r>
              <a:rPr lang="en-US" sz="2400" dirty="0" err="1"/>
              <a:t>Finsel</a:t>
            </a:r>
            <a:endParaRPr lang="en-US" sz="2400" dirty="0"/>
          </a:p>
          <a:p>
            <a:r>
              <a:rPr lang="en-US" dirty="0"/>
              <a:t>			</a:t>
            </a:r>
            <a:r>
              <a:rPr lang="en-US" dirty="0">
                <a:solidFill>
                  <a:srgbClr val="00355C"/>
                </a:solidFill>
              </a:rPr>
              <a:t>Executive Director</a:t>
            </a:r>
          </a:p>
          <a:p>
            <a:pPr algn="ctr"/>
            <a:r>
              <a:rPr lang="en-US" dirty="0">
                <a:solidFill>
                  <a:srgbClr val="00355C"/>
                </a:solidFill>
              </a:rPr>
              <a:t>www.oknativeassets.org</a:t>
            </a:r>
          </a:p>
          <a:p>
            <a:pPr algn="ctr"/>
            <a:r>
              <a:rPr lang="en-US" dirty="0">
                <a:solidFill>
                  <a:srgbClr val="00355C"/>
                </a:solidFill>
              </a:rPr>
              <a:t>cfinsel@oknativeassets.org</a:t>
            </a:r>
          </a:p>
          <a:p>
            <a:endParaRPr lang="en-US" dirty="0"/>
          </a:p>
        </p:txBody>
      </p:sp>
      <p:sp>
        <p:nvSpPr>
          <p:cNvPr id="5" name="Slide Number Placeholder 4">
            <a:extLst>
              <a:ext uri="{FF2B5EF4-FFF2-40B4-BE49-F238E27FC236}">
                <a16:creationId xmlns:a16="http://schemas.microsoft.com/office/drawing/2014/main" id="{4986C5CA-23C2-46A7-A4E6-D5DF288374C9}"/>
              </a:ext>
            </a:extLst>
          </p:cNvPr>
          <p:cNvSpPr>
            <a:spLocks noGrp="1"/>
          </p:cNvSpPr>
          <p:nvPr>
            <p:ph type="sldNum" sz="quarter" idx="12"/>
          </p:nvPr>
        </p:nvSpPr>
        <p:spPr/>
        <p:txBody>
          <a:bodyPr/>
          <a:lstStyle/>
          <a:p>
            <a:fld id="{781057C3-FDA3-B146-AA6C-F3C04E67C803}" type="slidenum">
              <a:rPr lang="en-US" smtClean="0"/>
              <a:t>8</a:t>
            </a:fld>
            <a:endParaRPr lang="en-US" dirty="0"/>
          </a:p>
        </p:txBody>
      </p:sp>
      <p:pic>
        <p:nvPicPr>
          <p:cNvPr id="1026" name="Picture 2">
            <a:extLst>
              <a:ext uri="{FF2B5EF4-FFF2-40B4-BE49-F238E27FC236}">
                <a16:creationId xmlns:a16="http://schemas.microsoft.com/office/drawing/2014/main" id="{701C9A25-6684-4D94-B1F6-7789442C0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026763"/>
            <a:ext cx="3429000" cy="184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7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52C83-8A25-47E6-BA09-91DA85B6121C}"/>
              </a:ext>
            </a:extLst>
          </p:cNvPr>
          <p:cNvSpPr>
            <a:spLocks noGrp="1"/>
          </p:cNvSpPr>
          <p:nvPr>
            <p:ph type="title"/>
          </p:nvPr>
        </p:nvSpPr>
        <p:spPr>
          <a:xfrm>
            <a:off x="3657600" y="143990"/>
            <a:ext cx="5486400" cy="685800"/>
          </a:xfrm>
        </p:spPr>
        <p:txBody>
          <a:bodyPr/>
          <a:lstStyle/>
          <a:p>
            <a:r>
              <a:rPr kumimoji="0" lang="en-US" sz="2400" b="1" i="0" u="none" strike="noStrike" kern="1200" cap="none" spc="0" normalizeH="0" baseline="0" noProof="0" dirty="0">
                <a:ln>
                  <a:noFill/>
                </a:ln>
                <a:solidFill>
                  <a:srgbClr val="0A3161"/>
                </a:solidFill>
                <a:effectLst/>
                <a:uLnTx/>
                <a:uFillTx/>
                <a:latin typeface="Arial" charset="0"/>
                <a:cs typeface="Arial" charset="0"/>
              </a:rPr>
              <a:t> Stakeholder Partnerships,  </a:t>
            </a:r>
            <a:br>
              <a:rPr kumimoji="0" lang="en-US" sz="2400" b="1" i="0" u="none" strike="noStrike" kern="1200" cap="none" spc="0" normalizeH="0" baseline="0" noProof="0" dirty="0">
                <a:ln>
                  <a:noFill/>
                </a:ln>
                <a:solidFill>
                  <a:srgbClr val="0A3161"/>
                </a:solidFill>
                <a:effectLst/>
                <a:uLnTx/>
                <a:uFillTx/>
                <a:latin typeface="Arial" charset="0"/>
                <a:cs typeface="Arial" charset="0"/>
              </a:rPr>
            </a:br>
            <a:r>
              <a:rPr kumimoji="0" lang="en-US" sz="2400" b="1" i="0" u="none" strike="noStrike" kern="1200" cap="none" spc="0" normalizeH="0" baseline="0" noProof="0" dirty="0">
                <a:ln>
                  <a:noFill/>
                </a:ln>
                <a:solidFill>
                  <a:srgbClr val="0A3161"/>
                </a:solidFill>
                <a:effectLst/>
                <a:uLnTx/>
                <a:uFillTx/>
                <a:latin typeface="Arial" charset="0"/>
                <a:cs typeface="Arial" charset="0"/>
              </a:rPr>
              <a:t> Education &amp; Communication</a:t>
            </a:r>
            <a:endParaRPr lang="en-US" dirty="0"/>
          </a:p>
        </p:txBody>
      </p:sp>
      <p:sp>
        <p:nvSpPr>
          <p:cNvPr id="4" name="Footer Placeholder 3">
            <a:extLst>
              <a:ext uri="{FF2B5EF4-FFF2-40B4-BE49-F238E27FC236}">
                <a16:creationId xmlns:a16="http://schemas.microsoft.com/office/drawing/2014/main" id="{407415C0-6786-416A-BC44-0AC854D962BE}"/>
              </a:ext>
            </a:extLst>
          </p:cNvPr>
          <p:cNvSpPr>
            <a:spLocks noGrp="1"/>
          </p:cNvSpPr>
          <p:nvPr>
            <p:ph type="ftr" sz="quarter" idx="11"/>
          </p:nvPr>
        </p:nvSpPr>
        <p:spPr/>
        <p:txBody>
          <a:bodyPr/>
          <a:lstStyle/>
          <a:p>
            <a:r>
              <a:rPr lang="en-US"/>
              <a:t>Presentation Title | Office/BOD</a:t>
            </a:r>
            <a:endParaRPr lang="en-US" dirty="0"/>
          </a:p>
        </p:txBody>
      </p:sp>
      <p:sp>
        <p:nvSpPr>
          <p:cNvPr id="5" name="Slide Number Placeholder 4">
            <a:extLst>
              <a:ext uri="{FF2B5EF4-FFF2-40B4-BE49-F238E27FC236}">
                <a16:creationId xmlns:a16="http://schemas.microsoft.com/office/drawing/2014/main" id="{37777B14-A12D-41DA-9657-7A79B1D9E469}"/>
              </a:ext>
            </a:extLst>
          </p:cNvPr>
          <p:cNvSpPr>
            <a:spLocks noGrp="1"/>
          </p:cNvSpPr>
          <p:nvPr>
            <p:ph type="sldNum" sz="quarter" idx="12"/>
          </p:nvPr>
        </p:nvSpPr>
        <p:spPr/>
        <p:txBody>
          <a:bodyPr/>
          <a:lstStyle/>
          <a:p>
            <a:fld id="{781057C3-FDA3-B146-AA6C-F3C04E67C803}" type="slidenum">
              <a:rPr lang="en-US" smtClean="0"/>
              <a:t>9</a:t>
            </a:fld>
            <a:endParaRPr lang="en-US" dirty="0"/>
          </a:p>
        </p:txBody>
      </p:sp>
      <p:sp>
        <p:nvSpPr>
          <p:cNvPr id="9" name="Content Placeholder 8">
            <a:extLst>
              <a:ext uri="{FF2B5EF4-FFF2-40B4-BE49-F238E27FC236}">
                <a16:creationId xmlns:a16="http://schemas.microsoft.com/office/drawing/2014/main" id="{C8FFC18D-14BB-4A82-9ADA-C317AE3A624A}"/>
              </a:ext>
            </a:extLst>
          </p:cNvPr>
          <p:cNvSpPr>
            <a:spLocks noGrp="1"/>
          </p:cNvSpPr>
          <p:nvPr>
            <p:ph idx="1"/>
          </p:nvPr>
        </p:nvSpPr>
        <p:spPr/>
        <p:txBody>
          <a:bodyPr/>
          <a:lstStyle/>
          <a:p>
            <a:pPr algn="ctr"/>
            <a:r>
              <a:rPr lang="en-US" sz="2800" dirty="0"/>
              <a:t>Agricultural &amp; Resource Economics</a:t>
            </a:r>
          </a:p>
          <a:p>
            <a:pPr marL="0" marR="0">
              <a:lnSpc>
                <a:spcPct val="107000"/>
              </a:lnSpc>
              <a:spcBef>
                <a:spcPts val="0"/>
              </a:spcBef>
              <a:spcAft>
                <a:spcPts val="800"/>
              </a:spcAft>
            </a:pPr>
            <a:r>
              <a:rPr lang="en-US" sz="2800" dirty="0"/>
              <a:t>			</a:t>
            </a:r>
          </a:p>
          <a:p>
            <a:pPr marL="0" marR="0">
              <a:lnSpc>
                <a:spcPct val="107000"/>
              </a:lnSpc>
              <a:spcBef>
                <a:spcPts val="0"/>
              </a:spcBef>
              <a:spcAft>
                <a:spcPts val="800"/>
              </a:spcAft>
            </a:pPr>
            <a:r>
              <a:rPr lang="en-US" sz="2800" dirty="0">
                <a:solidFill>
                  <a:srgbClr val="49595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49595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49595E"/>
                </a:solidFill>
                <a:effectLst/>
                <a:latin typeface="Times New Roman" panose="02020603050405020304" pitchFamily="18" charset="0"/>
                <a:ea typeface="Times New Roman" panose="02020603050405020304" pitchFamily="18" charset="0"/>
                <a:cs typeface="Times New Roman" panose="02020603050405020304" pitchFamily="18" charset="0"/>
              </a:rPr>
              <a:t>Associate Director for Tribal 				  Extension Programs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rgbClr val="49595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49595E"/>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49595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Agricultural Economics </a:t>
            </a:r>
          </a:p>
          <a:p>
            <a:pPr marL="0" marR="0">
              <a:lnSpc>
                <a:spcPct val="107000"/>
              </a:lnSpc>
              <a:spcBef>
                <a:spcPts val="0"/>
              </a:spcBef>
              <a:spcAft>
                <a:spcPts val="800"/>
              </a:spcAft>
            </a:pPr>
            <a:r>
              <a:rPr lang="en-US" sz="2800" dirty="0">
                <a:solidFill>
                  <a:srgbClr val="49595E"/>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49595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Extension Specialist</a:t>
            </a:r>
          </a:p>
          <a:p>
            <a:pPr marL="0" marR="0">
              <a:lnSpc>
                <a:spcPct val="107000"/>
              </a:lnSpc>
              <a:spcBef>
                <a:spcPts val="0"/>
              </a:spcBef>
              <a:spcAft>
                <a:spcPts val="800"/>
              </a:spcAft>
            </a:pPr>
            <a:r>
              <a:rPr lang="en-US" sz="2800" dirty="0">
                <a:solidFill>
                  <a:srgbClr val="49595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A20000"/>
                </a:solidFill>
                <a:latin typeface="Times New Roman" panose="02020603050405020304" pitchFamily="18" charset="0"/>
                <a:ea typeface="Times New Roman" panose="02020603050405020304" pitchFamily="18" charset="0"/>
                <a:cs typeface="Times New Roman" panose="02020603050405020304" pitchFamily="18" charset="0"/>
              </a:rPr>
              <a:t>Trent Teegerstrom</a:t>
            </a:r>
          </a:p>
          <a:p>
            <a:pPr marL="0" marR="0">
              <a:lnSpc>
                <a:spcPct val="107000"/>
              </a:lnSpc>
              <a:spcBef>
                <a:spcPts val="0"/>
              </a:spcBef>
              <a:spcAft>
                <a:spcPts val="800"/>
              </a:spcAft>
            </a:pPr>
            <a:r>
              <a:rPr lang="en-US" sz="2800" dirty="0">
                <a:solidFill>
                  <a:srgbClr val="49595E"/>
                </a:solidFill>
                <a:effectLst/>
                <a:latin typeface="Times New Roman" panose="02020603050405020304" pitchFamily="18" charset="0"/>
                <a:ea typeface="Times New Roman" panose="02020603050405020304" pitchFamily="18" charset="0"/>
                <a:cs typeface="Times New Roman" panose="02020603050405020304" pitchFamily="18" charset="0"/>
              </a:rPr>
              <a:t>           Production Economics, Crop Budget </a:t>
            </a:r>
          </a:p>
          <a:p>
            <a:pPr marL="0" marR="0">
              <a:lnSpc>
                <a:spcPct val="107000"/>
              </a:lnSpc>
              <a:spcBef>
                <a:spcPts val="0"/>
              </a:spcBef>
              <a:spcAft>
                <a:spcPts val="800"/>
              </a:spcAft>
            </a:pPr>
            <a:r>
              <a:rPr lang="en-US" sz="2800" dirty="0">
                <a:solidFill>
                  <a:srgbClr val="49595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49595E"/>
                </a:solidFill>
                <a:effectLst/>
                <a:latin typeface="Times New Roman" panose="02020603050405020304" pitchFamily="18" charset="0"/>
                <a:ea typeface="Times New Roman" panose="02020603050405020304" pitchFamily="18" charset="0"/>
                <a:cs typeface="Times New Roman" panose="02020603050405020304" pitchFamily="18" charset="0"/>
              </a:rPr>
              <a:t>Development &amp; Risk Management Education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a:p>
            <a:endParaRPr lang="en-US" sz="2800" dirty="0"/>
          </a:p>
        </p:txBody>
      </p:sp>
      <p:pic>
        <p:nvPicPr>
          <p:cNvPr id="12" name="Picture 11">
            <a:extLst>
              <a:ext uri="{FF2B5EF4-FFF2-40B4-BE49-F238E27FC236}">
                <a16:creationId xmlns:a16="http://schemas.microsoft.com/office/drawing/2014/main" id="{0850C728-C141-4B70-B553-4649E547D7B7}"/>
              </a:ext>
            </a:extLst>
          </p:cNvPr>
          <p:cNvPicPr>
            <a:picLocks noChangeAspect="1"/>
          </p:cNvPicPr>
          <p:nvPr/>
        </p:nvPicPr>
        <p:blipFill>
          <a:blip r:embed="rId3"/>
          <a:stretch>
            <a:fillRect/>
          </a:stretch>
        </p:blipFill>
        <p:spPr>
          <a:xfrm>
            <a:off x="603315" y="1847654"/>
            <a:ext cx="2597085" cy="2677213"/>
          </a:xfrm>
          <a:prstGeom prst="rect">
            <a:avLst/>
          </a:prstGeom>
        </p:spPr>
      </p:pic>
    </p:spTree>
    <p:extLst>
      <p:ext uri="{BB962C8B-B14F-4D97-AF65-F5344CB8AC3E}">
        <p14:creationId xmlns:p14="http://schemas.microsoft.com/office/powerpoint/2010/main" val="375705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S17-003_PPT Temp_Classic_032519Final">
  <a:themeElements>
    <a:clrScheme name="Patriotic">
      <a:dk1>
        <a:srgbClr val="000000"/>
      </a:dk1>
      <a:lt1>
        <a:srgbClr val="FFFFFF"/>
      </a:lt1>
      <a:dk2>
        <a:srgbClr val="093061"/>
      </a:dk2>
      <a:lt2>
        <a:srgbClr val="B21941"/>
      </a:lt2>
      <a:accent1>
        <a:srgbClr val="00589C"/>
      </a:accent1>
      <a:accent2>
        <a:srgbClr val="009BDE"/>
      </a:accent2>
      <a:accent3>
        <a:srgbClr val="B21941"/>
      </a:accent3>
      <a:accent4>
        <a:srgbClr val="004987"/>
      </a:accent4>
      <a:accent5>
        <a:srgbClr val="E7EBE9"/>
      </a:accent5>
      <a:accent6>
        <a:srgbClr val="61913D"/>
      </a:accent6>
      <a:hlink>
        <a:srgbClr val="009BDE"/>
      </a:hlink>
      <a:folHlink>
        <a:srgbClr val="0058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01-patriotic" id="{FD284C5D-77E7-C941-A609-A5A6ADE6B690}" vid="{4D6004B3-9F29-9840-ABCC-9AB8AABC7588}"/>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pp11</Template>
  <TotalTime>4660</TotalTime>
  <Words>1959</Words>
  <Application>Microsoft Office PowerPoint</Application>
  <PresentationFormat>On-screen Show (4:3)</PresentationFormat>
  <Paragraphs>243</Paragraphs>
  <Slides>23</Slides>
  <Notes>18</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23</vt:i4>
      </vt:variant>
    </vt:vector>
  </HeadingPairs>
  <TitlesOfParts>
    <vt:vector size="43" baseType="lpstr">
      <vt:lpstr>-apple-system</vt:lpstr>
      <vt:lpstr>Arial</vt:lpstr>
      <vt:lpstr>Arial Black</vt:lpstr>
      <vt:lpstr>Atlanta</vt:lpstr>
      <vt:lpstr>Calibri</vt:lpstr>
      <vt:lpstr>Calibri Light</vt:lpstr>
      <vt:lpstr>Lato</vt:lpstr>
      <vt:lpstr>Open Sans</vt:lpstr>
      <vt:lpstr>Roboto</vt:lpstr>
      <vt:lpstr>Source Sans Pro</vt:lpstr>
      <vt:lpstr>Source Sans Pro Black</vt:lpstr>
      <vt:lpstr>Source Sans Pro Web</vt:lpstr>
      <vt:lpstr>Tahoma</vt:lpstr>
      <vt:lpstr>Times New Roman</vt:lpstr>
      <vt:lpstr>Trebuchet MS</vt:lpstr>
      <vt:lpstr>Wingdings</vt:lpstr>
      <vt:lpstr>Wingdings 3</vt:lpstr>
      <vt:lpstr>DS17-003_PPT Temp_Classic_032519Final</vt:lpstr>
      <vt:lpstr>Facet</vt:lpstr>
      <vt:lpstr>Retrospect</vt:lpstr>
      <vt:lpstr>PowerPoint Presentation</vt:lpstr>
      <vt:lpstr>Stakeholder Partnerships, Education &amp; Communication </vt:lpstr>
      <vt:lpstr>Stakeholder Partnerships, Education &amp; Communication</vt:lpstr>
      <vt:lpstr>David Alito,  Area 1 Director Stakeholder Partnerships, Education &amp; Communication</vt:lpstr>
      <vt:lpstr>Stakeholder Partnerships, Education &amp; Communication</vt:lpstr>
      <vt:lpstr>Stakeholder Partnerships, Education &amp; Communication</vt:lpstr>
      <vt:lpstr> Stakeholder Partnerships,    Education &amp; Communication</vt:lpstr>
      <vt:lpstr> Stakeholder Partnerships,    Education &amp; Communication</vt:lpstr>
      <vt:lpstr> Stakeholder Partnerships,    Education &amp; Communication</vt:lpstr>
      <vt:lpstr>Stakeholder Partnerships,    Education &amp; Communication</vt:lpstr>
      <vt:lpstr>Stakeholder Partnerships,    Education &amp; Communication</vt:lpstr>
      <vt:lpstr>Fallon Paiute-Shoshone Tribe</vt:lpstr>
      <vt:lpstr>Why VITA</vt:lpstr>
      <vt:lpstr>Training</vt:lpstr>
      <vt:lpstr>Benefits</vt:lpstr>
      <vt:lpstr>Challenges</vt:lpstr>
      <vt:lpstr>Helpful Tips</vt:lpstr>
      <vt:lpstr>PowerPoint Presentation</vt:lpstr>
      <vt:lpstr>Stakeholder Partnerships,    Education &amp; Communication</vt:lpstr>
      <vt:lpstr>Stakeholder Partnerships,    Education &amp; Communication</vt:lpstr>
      <vt:lpstr>Deputy Executive Director  Traci Wilnerd</vt:lpstr>
      <vt:lpstr> Stakeholder Partnerships,    Education &amp; Communication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Quayson Pamela L</dc:creator>
  <cp:keywords>PPT, PowerPoint, Standard, Classic, Blue</cp:keywords>
  <cp:lastModifiedBy>Skiba Elizabeth  L</cp:lastModifiedBy>
  <cp:revision>70</cp:revision>
  <cp:lastPrinted>2020-03-11T16:45:21Z</cp:lastPrinted>
  <dcterms:created xsi:type="dcterms:W3CDTF">2020-05-08T13:09:48Z</dcterms:created>
  <dcterms:modified xsi:type="dcterms:W3CDTF">2022-10-31T13:30:01Z</dcterms:modified>
</cp:coreProperties>
</file>